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213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213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7213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941" y="306324"/>
            <a:ext cx="11104117" cy="42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72135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939" y="1886330"/>
            <a:ext cx="9124950" cy="3200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BA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22754" y="2006345"/>
            <a:ext cx="7931150" cy="1983105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wrap="square" lIns="0" tIns="208279" rIns="0" bIns="0" rtlCol="0" vert="horz">
            <a:spAutoFit/>
          </a:bodyPr>
          <a:lstStyle/>
          <a:p>
            <a:pPr algn="ctr" marL="2105660" marR="2129790">
              <a:lnSpc>
                <a:spcPts val="2700"/>
              </a:lnSpc>
              <a:spcBef>
                <a:spcPts val="1639"/>
              </a:spcBef>
              <a:tabLst>
                <a:tab pos="2889250" algn="l"/>
                <a:tab pos="3392804" algn="l"/>
                <a:tab pos="4145279" algn="l"/>
                <a:tab pos="5233670" algn="l"/>
              </a:tabLst>
            </a:pPr>
            <a:r>
              <a:rPr dirty="0" sz="2500" spc="200" i="1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2500" spc="195" i="1">
                <a:solidFill>
                  <a:srgbClr val="252525"/>
                </a:solidFill>
                <a:latin typeface="Gill Sans MT"/>
                <a:cs typeface="Gill Sans MT"/>
              </a:rPr>
              <a:t>IT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Y</a:t>
            </a:r>
            <a:r>
              <a:rPr dirty="0" sz="2500" i="1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190" i="1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F</a:t>
            </a:r>
            <a:r>
              <a:rPr dirty="0" sz="2500" i="1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190" i="1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2500" spc="195" i="1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2500" spc="190" i="1">
                <a:solidFill>
                  <a:srgbClr val="252525"/>
                </a:solidFill>
                <a:latin typeface="Gill Sans MT"/>
                <a:cs typeface="Gill Sans MT"/>
              </a:rPr>
              <a:t>NS</a:t>
            </a:r>
            <a:r>
              <a:rPr dirty="0" sz="2500" spc="90" i="1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2500" spc="200" i="1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2500" spc="190" i="1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 i="1">
                <a:solidFill>
                  <a:srgbClr val="252525"/>
                </a:solidFill>
                <a:latin typeface="Gill Sans MT"/>
                <a:cs typeface="Gill Sans MT"/>
              </a:rPr>
              <a:t>L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2500" i="1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200" i="1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2500" spc="190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A 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30" i="1">
                <a:solidFill>
                  <a:srgbClr val="252525"/>
                </a:solidFill>
                <a:latin typeface="Gill Sans MT"/>
                <a:cs typeface="Gill Sans MT"/>
              </a:rPr>
              <a:t>101</a:t>
            </a:r>
            <a:r>
              <a:rPr dirty="0" sz="2500" spc="3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-5" i="1">
                <a:solidFill>
                  <a:srgbClr val="252525"/>
                </a:solidFill>
                <a:latin typeface="Gill Sans MT"/>
                <a:cs typeface="Gill Sans MT"/>
              </a:rPr>
              <a:t>W.</a:t>
            </a:r>
            <a:r>
              <a:rPr dirty="0" sz="2500" spc="16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45" i="1">
                <a:solidFill>
                  <a:srgbClr val="252525"/>
                </a:solidFill>
                <a:latin typeface="Gill Sans MT"/>
                <a:cs typeface="Gill Sans MT"/>
              </a:rPr>
              <a:t>MAIN	</a:t>
            </a:r>
            <a:r>
              <a:rPr dirty="0" sz="2500" spc="160" i="1">
                <a:solidFill>
                  <a:srgbClr val="252525"/>
                </a:solidFill>
                <a:latin typeface="Gill Sans MT"/>
                <a:cs typeface="Gill Sans MT"/>
              </a:rPr>
              <a:t>STREET</a:t>
            </a:r>
            <a:endParaRPr sz="2500">
              <a:latin typeface="Gill Sans MT"/>
              <a:cs typeface="Gill Sans MT"/>
            </a:endParaRPr>
          </a:p>
          <a:p>
            <a:pPr algn="ctr" marR="24765">
              <a:lnSpc>
                <a:spcPts val="2660"/>
              </a:lnSpc>
              <a:tabLst>
                <a:tab pos="2330450" algn="l"/>
              </a:tabLst>
            </a:pPr>
            <a:r>
              <a:rPr dirty="0" sz="2500" spc="165" i="1">
                <a:solidFill>
                  <a:srgbClr val="252525"/>
                </a:solidFill>
                <a:latin typeface="Gill Sans MT"/>
                <a:cs typeface="Gill Sans MT"/>
              </a:rPr>
              <a:t>(OPPORTUNITY	</a:t>
            </a:r>
            <a:r>
              <a:rPr dirty="0" sz="2500" spc="155" i="1">
                <a:solidFill>
                  <a:srgbClr val="252525"/>
                </a:solidFill>
                <a:latin typeface="Gill Sans MT"/>
                <a:cs typeface="Gill Sans MT"/>
              </a:rPr>
              <a:t>SNAPSHOT)</a:t>
            </a:r>
            <a:endParaRPr sz="2500">
              <a:latin typeface="Gill Sans MT"/>
              <a:cs typeface="Gill Sans MT"/>
            </a:endParaRPr>
          </a:p>
          <a:p>
            <a:pPr algn="ctr" marR="19050">
              <a:lnSpc>
                <a:spcPct val="100000"/>
              </a:lnSpc>
              <a:spcBef>
                <a:spcPts val="2595"/>
              </a:spcBef>
            </a:pP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F</a:t>
            </a:r>
            <a:r>
              <a:rPr dirty="0" sz="1300" spc="-16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300" spc="-16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B</a:t>
            </a:r>
            <a:r>
              <a:rPr dirty="0" sz="1300" spc="-16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300" spc="-16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U</a:t>
            </a:r>
            <a:r>
              <a:rPr dirty="0" sz="1300" spc="-15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1300" spc="-16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95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Y</a:t>
            </a:r>
            <a:r>
              <a:rPr dirty="0" sz="1300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1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2</a:t>
            </a:r>
            <a:r>
              <a:rPr dirty="0" sz="1300" spc="-16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0</a:t>
            </a:r>
            <a:r>
              <a:rPr dirty="0" sz="1300" spc="-16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2</a:t>
            </a:r>
            <a:r>
              <a:rPr dirty="0" sz="1300" spc="-165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300" spc="-5" i="1">
                <a:solidFill>
                  <a:srgbClr val="252525"/>
                </a:solidFill>
                <a:latin typeface="Gill Sans MT"/>
                <a:cs typeface="Gill Sans MT"/>
              </a:rPr>
              <a:t>4</a:t>
            </a:r>
            <a:endParaRPr sz="13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313" y="343661"/>
            <a:ext cx="3572510" cy="754380"/>
          </a:xfrm>
          <a:prstGeom prst="rect"/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154305" rIns="0" bIns="0" rtlCol="0" vert="horz">
            <a:spAutoFit/>
          </a:bodyPr>
          <a:lstStyle/>
          <a:p>
            <a:pPr marL="188595">
              <a:lnSpc>
                <a:spcPct val="100000"/>
              </a:lnSpc>
              <a:spcBef>
                <a:spcPts val="1215"/>
              </a:spcBef>
              <a:tabLst>
                <a:tab pos="960755" algn="l"/>
              </a:tabLst>
            </a:pPr>
            <a:r>
              <a:rPr dirty="0" sz="2500" spc="130">
                <a:solidFill>
                  <a:srgbClr val="252525"/>
                </a:solidFill>
                <a:latin typeface="Gill Sans MT"/>
                <a:cs typeface="Gill Sans MT"/>
              </a:rPr>
              <a:t>THE	</a:t>
            </a:r>
            <a:r>
              <a:rPr dirty="0" sz="2500" spc="155">
                <a:solidFill>
                  <a:srgbClr val="252525"/>
                </a:solidFill>
                <a:latin typeface="Gill Sans MT"/>
                <a:cs typeface="Gill Sans MT"/>
              </a:rPr>
              <a:t>OPPORTUNITY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271" y="1361059"/>
            <a:ext cx="6309360" cy="5158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ts val="2050"/>
              </a:lnSpc>
              <a:spcBef>
                <a:spcPts val="10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“The</a:t>
            </a:r>
            <a:r>
              <a:rPr dirty="0" sz="1800" spc="-20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pandemic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housing</a:t>
            </a:r>
            <a:r>
              <a:rPr dirty="0" sz="1800" spc="-20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boom</a:t>
            </a:r>
            <a:r>
              <a:rPr dirty="0" sz="1800" spc="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25" b="1" i="1">
                <a:solidFill>
                  <a:srgbClr val="252525"/>
                </a:solidFill>
                <a:latin typeface="Gill Sans MT"/>
                <a:cs typeface="Gill Sans MT"/>
              </a:rPr>
              <a:t>was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generous</a:t>
            </a:r>
            <a:r>
              <a:rPr dirty="0" sz="1800" spc="-1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to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the</a:t>
            </a:r>
            <a:endParaRPr sz="1800">
              <a:latin typeface="Gill Sans MT"/>
              <a:cs typeface="Gill Sans MT"/>
            </a:endParaRPr>
          </a:p>
          <a:p>
            <a:pPr marL="241300" marR="78740">
              <a:lnSpc>
                <a:spcPts val="1939"/>
              </a:lnSpc>
              <a:spcBef>
                <a:spcPts val="140"/>
              </a:spcBef>
            </a:pP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Pensacola 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region…Downtown development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and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throughout </a:t>
            </a:r>
            <a:r>
              <a:rPr dirty="0" sz="1800" spc="-490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he</a:t>
            </a:r>
            <a:r>
              <a:rPr dirty="0" sz="1800" spc="-1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City</a:t>
            </a:r>
            <a:r>
              <a:rPr dirty="0" sz="1800" spc="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has</a:t>
            </a:r>
            <a:r>
              <a:rPr dirty="0" sz="1800" spc="-2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m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ained</a:t>
            </a:r>
            <a:r>
              <a:rPr dirty="0" sz="1800" spc="-1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an u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1800" spc="-65" b="1" i="1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1800" spc="-35" b="1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d</a:t>
            </a:r>
            <a:r>
              <a:rPr dirty="0" sz="1800" spc="-1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1800" spc="-35" b="1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aje</a:t>
            </a:r>
            <a:r>
              <a:rPr dirty="0" sz="1800" spc="-10" b="1" i="1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1800" spc="-5" b="1" i="1">
                <a:solidFill>
                  <a:srgbClr val="252525"/>
                </a:solidFill>
                <a:latin typeface="Gill Sans MT"/>
                <a:cs typeface="Gill Sans MT"/>
              </a:rPr>
              <a:t>to</a:t>
            </a:r>
            <a:r>
              <a:rPr dirty="0" sz="1800" spc="65" b="1" i="1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 b="1" i="1">
                <a:solidFill>
                  <a:srgbClr val="252525"/>
                </a:solidFill>
                <a:latin typeface="Gill Sans MT"/>
                <a:cs typeface="Gill Sans MT"/>
              </a:rPr>
              <a:t>y…”</a:t>
            </a:r>
            <a:r>
              <a:rPr dirty="0" sz="1800" spc="15" b="1" i="1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–</a:t>
            </a:r>
            <a:r>
              <a:rPr dirty="0" sz="1800" spc="-2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14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all 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St</a:t>
            </a:r>
            <a:r>
              <a:rPr dirty="0" sz="1800" spc="-40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eet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30">
                <a:solidFill>
                  <a:srgbClr val="252525"/>
                </a:solidFill>
                <a:latin typeface="Gill Sans MT"/>
                <a:cs typeface="Gill Sans MT"/>
              </a:rPr>
              <a:t>J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ou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nal</a:t>
            </a:r>
            <a:r>
              <a:rPr dirty="0" sz="1800" spc="-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(</a:t>
            </a:r>
            <a:r>
              <a:rPr dirty="0" sz="1800" spc="-30">
                <a:solidFill>
                  <a:srgbClr val="252525"/>
                </a:solidFill>
                <a:latin typeface="Gill Sans MT"/>
                <a:cs typeface="Gill Sans MT"/>
              </a:rPr>
              <a:t>F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eb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ua</a:t>
            </a:r>
            <a:r>
              <a:rPr dirty="0" sz="1800" spc="35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y</a:t>
            </a:r>
            <a:r>
              <a:rPr dirty="0" sz="1800" spc="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23,</a:t>
            </a:r>
            <a:r>
              <a:rPr dirty="0" sz="1800" spc="-18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2024)</a:t>
            </a:r>
            <a:endParaRPr sz="1800">
              <a:latin typeface="Gill Sans MT"/>
              <a:cs typeface="Gill Sans MT"/>
            </a:endParaRPr>
          </a:p>
          <a:p>
            <a:pPr marL="241300" marR="569595" indent="-228600">
              <a:lnSpc>
                <a:spcPts val="1939"/>
              </a:lnSpc>
              <a:spcBef>
                <a:spcPts val="1019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Outlook for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regional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population and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employment </a:t>
            </a:r>
            <a:r>
              <a:rPr dirty="0" sz="1800" spc="-15">
                <a:solidFill>
                  <a:srgbClr val="252525"/>
                </a:solidFill>
                <a:latin typeface="Gill Sans MT"/>
                <a:cs typeface="Gill Sans MT"/>
              </a:rPr>
              <a:t>growth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is </a:t>
            </a:r>
            <a:r>
              <a:rPr dirty="0" sz="1800" spc="-49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robust</a:t>
            </a: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ts val="2050"/>
              </a:lnSpc>
              <a:spcBef>
                <a:spcPts val="75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101</a:t>
            </a:r>
            <a:r>
              <a:rPr dirty="0" sz="1800" spc="-2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235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.</a:t>
            </a:r>
            <a:r>
              <a:rPr dirty="0" sz="1800" spc="-18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Main St.</a:t>
            </a:r>
            <a:r>
              <a:rPr dirty="0" sz="1800" spc="-18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(subje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site)</a:t>
            </a:r>
            <a:r>
              <a:rPr dirty="0" sz="1800" spc="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as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standalone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 spc="-25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vi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s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ion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s</a:t>
            </a:r>
            <a:r>
              <a:rPr dirty="0" sz="1800" spc="-3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m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ulti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f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ami</a:t>
            </a:r>
            <a:r>
              <a:rPr dirty="0" sz="1800" spc="-15">
                <a:solidFill>
                  <a:srgbClr val="252525"/>
                </a:solidFill>
                <a:latin typeface="Gill Sans MT"/>
                <a:cs typeface="Gill Sans MT"/>
              </a:rPr>
              <a:t>l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y</a:t>
            </a:r>
            <a:endParaRPr sz="1800">
              <a:latin typeface="Gill Sans MT"/>
              <a:cs typeface="Gill Sans MT"/>
            </a:endParaRPr>
          </a:p>
          <a:p>
            <a:pPr marL="241300">
              <a:lnSpc>
                <a:spcPts val="2050"/>
              </a:lnSpc>
            </a:pP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residential</a:t>
            </a:r>
            <a:endParaRPr sz="1800">
              <a:latin typeface="Gill Sans MT"/>
              <a:cs typeface="Gill Sans MT"/>
            </a:endParaRPr>
          </a:p>
          <a:p>
            <a:pPr marL="241300" marR="191135" indent="-228600">
              <a:lnSpc>
                <a:spcPts val="1939"/>
              </a:lnSpc>
              <a:spcBef>
                <a:spcPts val="1035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 spc="-40">
                <a:solidFill>
                  <a:srgbClr val="252525"/>
                </a:solidFill>
                <a:latin typeface="Gill Sans MT"/>
                <a:cs typeface="Gill Sans MT"/>
              </a:rPr>
              <a:t>However,</a:t>
            </a:r>
            <a:r>
              <a:rPr dirty="0" sz="1800" spc="-19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redevelopment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opportunity expands</a:t>
            </a:r>
            <a:r>
              <a:rPr dirty="0" sz="1800" spc="-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significantly</a:t>
            </a:r>
            <a:r>
              <a:rPr dirty="0" sz="1800" spc="-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with </a:t>
            </a:r>
            <a:r>
              <a:rPr dirty="0" sz="1800" spc="-484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prospective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acquisition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of Harbourview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Office building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and 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parking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garage</a:t>
            </a:r>
            <a:endParaRPr sz="1800">
              <a:latin typeface="Gill Sans MT"/>
              <a:cs typeface="Gill Sans MT"/>
            </a:endParaRPr>
          </a:p>
          <a:p>
            <a:pPr marL="241300" indent="-228600">
              <a:lnSpc>
                <a:spcPts val="2050"/>
              </a:lnSpc>
              <a:spcBef>
                <a:spcPts val="770"/>
              </a:spcBef>
              <a:buClr>
                <a:srgbClr val="9BAE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Collecti</a:t>
            </a:r>
            <a:r>
              <a:rPr dirty="0" sz="1800" spc="-35">
                <a:solidFill>
                  <a:srgbClr val="252525"/>
                </a:solidFill>
                <a:latin typeface="Gill Sans MT"/>
                <a:cs typeface="Gill Sans MT"/>
              </a:rPr>
              <a:t>v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oppo</a:t>
            </a:r>
            <a:r>
              <a:rPr dirty="0" sz="1800" spc="30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tunity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to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1800" spc="-40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eate a</a:t>
            </a:r>
            <a:r>
              <a:rPr dirty="0" sz="1800" spc="-1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uniqu</a:t>
            </a:r>
            <a:r>
              <a:rPr dirty="0" sz="1800" spc="35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,</a:t>
            </a:r>
            <a:r>
              <a:rPr dirty="0" sz="1800" spc="-18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lar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g</a:t>
            </a:r>
            <a:r>
              <a:rPr dirty="0" sz="1800" spc="15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-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s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ale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mi</a:t>
            </a:r>
            <a:r>
              <a:rPr dirty="0" sz="1800" spc="-50">
                <a:solidFill>
                  <a:srgbClr val="252525"/>
                </a:solidFill>
                <a:latin typeface="Gill Sans MT"/>
                <a:cs typeface="Gill Sans MT"/>
              </a:rPr>
              <a:t>x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d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-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use</a:t>
            </a:r>
            <a:endParaRPr sz="1800">
              <a:latin typeface="Gill Sans MT"/>
              <a:cs typeface="Gill Sans MT"/>
            </a:endParaRPr>
          </a:p>
          <a:p>
            <a:pPr marL="241300">
              <a:lnSpc>
                <a:spcPts val="2050"/>
              </a:lnSpc>
            </a:pP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development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in-line</a:t>
            </a:r>
            <a:r>
              <a:rPr dirty="0" sz="1800" spc="1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with</a:t>
            </a:r>
            <a:r>
              <a:rPr dirty="0" sz="1800" spc="1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the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 vision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of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the</a:t>
            </a:r>
            <a:r>
              <a:rPr dirty="0" sz="1800" spc="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 spc="-10">
                <a:solidFill>
                  <a:srgbClr val="252525"/>
                </a:solidFill>
                <a:latin typeface="Gill Sans MT"/>
                <a:cs typeface="Gill Sans MT"/>
              </a:rPr>
              <a:t>waterfront</a:t>
            </a:r>
            <a:r>
              <a:rPr dirty="0" sz="1800" spc="-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master</a:t>
            </a:r>
            <a:r>
              <a:rPr dirty="0" sz="1800" spc="-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252525"/>
                </a:solidFill>
                <a:latin typeface="Gill Sans MT"/>
                <a:cs typeface="Gill Sans MT"/>
              </a:rPr>
              <a:t>plan</a:t>
            </a:r>
            <a:endParaRPr sz="1800">
              <a:latin typeface="Gill Sans MT"/>
              <a:cs typeface="Gill Sans MT"/>
            </a:endParaRPr>
          </a:p>
          <a:p>
            <a:pPr lvl="1" marL="469900" indent="-228600">
              <a:lnSpc>
                <a:spcPct val="100000"/>
              </a:lnSpc>
              <a:spcBef>
                <a:spcPts val="815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1600" spc="-10">
                <a:solidFill>
                  <a:srgbClr val="252525"/>
                </a:solidFill>
                <a:latin typeface="Gill Sans MT"/>
                <a:cs typeface="Gill Sans MT"/>
              </a:rPr>
              <a:t>Multifamily</a:t>
            </a:r>
            <a:r>
              <a:rPr dirty="0" sz="1600" spc="2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Gill Sans MT"/>
                <a:cs typeface="Gill Sans MT"/>
              </a:rPr>
              <a:t>residential</a:t>
            </a:r>
            <a:endParaRPr sz="1600">
              <a:latin typeface="Gill Sans MT"/>
              <a:cs typeface="Gill Sans MT"/>
            </a:endParaRPr>
          </a:p>
          <a:p>
            <a:pPr lvl="1" marL="469900" indent="-228600">
              <a:lnSpc>
                <a:spcPct val="100000"/>
              </a:lnSpc>
              <a:spcBef>
                <a:spcPts val="800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1600" spc="-10">
                <a:solidFill>
                  <a:srgbClr val="252525"/>
                </a:solidFill>
                <a:latin typeface="Gill Sans MT"/>
                <a:cs typeface="Gill Sans MT"/>
              </a:rPr>
              <a:t>Office</a:t>
            </a:r>
            <a:endParaRPr sz="1600">
              <a:latin typeface="Gill Sans MT"/>
              <a:cs typeface="Gill Sans MT"/>
            </a:endParaRPr>
          </a:p>
          <a:p>
            <a:pPr lvl="1" marL="469900" indent="-228600">
              <a:lnSpc>
                <a:spcPct val="100000"/>
              </a:lnSpc>
              <a:spcBef>
                <a:spcPts val="820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1600" spc="-5">
                <a:solidFill>
                  <a:srgbClr val="252525"/>
                </a:solidFill>
                <a:latin typeface="Gill Sans MT"/>
                <a:cs typeface="Gill Sans MT"/>
              </a:rPr>
              <a:t>Hotel</a:t>
            </a:r>
            <a:endParaRPr sz="1600">
              <a:latin typeface="Gill Sans MT"/>
              <a:cs typeface="Gill Sans MT"/>
            </a:endParaRPr>
          </a:p>
          <a:p>
            <a:pPr lvl="1" marL="469900" indent="-228600">
              <a:lnSpc>
                <a:spcPct val="100000"/>
              </a:lnSpc>
              <a:spcBef>
                <a:spcPts val="800"/>
              </a:spcBef>
              <a:buClr>
                <a:srgbClr val="9BAEB5"/>
              </a:buClr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dirty="0" sz="1600" spc="-15">
                <a:solidFill>
                  <a:srgbClr val="252525"/>
                </a:solidFill>
                <a:latin typeface="Gill Sans MT"/>
                <a:cs typeface="Gill Sans MT"/>
              </a:rPr>
              <a:t>Ground</a:t>
            </a:r>
            <a:r>
              <a:rPr dirty="0" sz="1600" spc="-1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600" spc="-5">
                <a:solidFill>
                  <a:srgbClr val="252525"/>
                </a:solidFill>
                <a:latin typeface="Gill Sans MT"/>
                <a:cs typeface="Gill Sans MT"/>
              </a:rPr>
              <a:t>floor</a:t>
            </a:r>
            <a:r>
              <a:rPr dirty="0" sz="1600" spc="2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1600" spc="-10">
                <a:solidFill>
                  <a:srgbClr val="252525"/>
                </a:solidFill>
                <a:latin typeface="Gill Sans MT"/>
                <a:cs typeface="Gill Sans MT"/>
              </a:rPr>
              <a:t>retail</a:t>
            </a:r>
            <a:endParaRPr sz="16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6016" y="342900"/>
            <a:ext cx="4994148" cy="6150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3820"/>
          </a:xfrm>
          <a:custGeom>
            <a:avLst/>
            <a:gdLst/>
            <a:ahLst/>
            <a:cxnLst/>
            <a:rect l="l" t="t" r="r" b="b"/>
            <a:pathLst>
              <a:path w="12192000" h="83820">
                <a:moveTo>
                  <a:pt x="12192000" y="0"/>
                </a:moveTo>
                <a:lnTo>
                  <a:pt x="0" y="0"/>
                </a:lnTo>
                <a:lnTo>
                  <a:pt x="0" y="83820"/>
                </a:lnTo>
                <a:lnTo>
                  <a:pt x="12192000" y="838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D9F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05832" y="760221"/>
            <a:ext cx="20218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>
                <a:solidFill>
                  <a:srgbClr val="172135"/>
                </a:solidFill>
                <a:latin typeface="Century Gothic"/>
                <a:cs typeface="Century Gothic"/>
              </a:rPr>
              <a:t>City</a:t>
            </a:r>
            <a:r>
              <a:rPr dirty="0" sz="1800" spc="165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800" spc="55">
                <a:solidFill>
                  <a:srgbClr val="172135"/>
                </a:solidFill>
                <a:latin typeface="Century Gothic"/>
                <a:cs typeface="Century Gothic"/>
              </a:rPr>
              <a:t>and</a:t>
            </a:r>
            <a:r>
              <a:rPr dirty="0" sz="1800" spc="190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800" spc="70">
                <a:solidFill>
                  <a:srgbClr val="172135"/>
                </a:solidFill>
                <a:latin typeface="Century Gothic"/>
                <a:cs typeface="Century Gothic"/>
              </a:rPr>
              <a:t>County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6003" y="306324"/>
            <a:ext cx="10092055" cy="425450"/>
          </a:xfrm>
          <a:prstGeom prst="rect"/>
          <a:solidFill>
            <a:srgbClr val="FFFFFF"/>
          </a:solidFill>
        </p:spPr>
        <p:txBody>
          <a:bodyPr wrap="square" lIns="0" tIns="2540" rIns="0" bIns="0" rtlCol="0" vert="horz">
            <a:spAutoFit/>
          </a:bodyPr>
          <a:lstStyle/>
          <a:p>
            <a:pPr algn="ctr" marR="3175">
              <a:lnSpc>
                <a:spcPct val="100000"/>
              </a:lnSpc>
              <a:spcBef>
                <a:spcPts val="20"/>
              </a:spcBef>
            </a:pPr>
            <a:r>
              <a:rPr dirty="0" spc="25"/>
              <a:t>DEMOGRAPHIC</a:t>
            </a:r>
            <a:r>
              <a:rPr dirty="0" spc="105"/>
              <a:t> </a:t>
            </a:r>
            <a:r>
              <a:rPr dirty="0" spc="25"/>
              <a:t>SNAPSHOT:</a:t>
            </a:r>
            <a:r>
              <a:rPr dirty="0" spc="90"/>
              <a:t> </a:t>
            </a:r>
            <a:r>
              <a:rPr dirty="0" spc="25"/>
              <a:t>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8356" y="6465823"/>
            <a:ext cx="36607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75" i="1">
                <a:solidFill>
                  <a:srgbClr val="172135"/>
                </a:solidFill>
                <a:latin typeface="Century Gothic"/>
                <a:cs typeface="Century Gothic"/>
              </a:rPr>
              <a:t>Source:</a:t>
            </a:r>
            <a:r>
              <a:rPr dirty="0" sz="1000" spc="250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70" i="1">
                <a:solidFill>
                  <a:srgbClr val="172135"/>
                </a:solidFill>
                <a:latin typeface="Century Gothic"/>
                <a:cs typeface="Century Gothic"/>
              </a:rPr>
              <a:t>Census</a:t>
            </a:r>
            <a:r>
              <a:rPr dirty="0" sz="1000" spc="23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65" i="1">
                <a:solidFill>
                  <a:srgbClr val="172135"/>
                </a:solidFill>
                <a:latin typeface="Century Gothic"/>
                <a:cs typeface="Century Gothic"/>
              </a:rPr>
              <a:t>2000</a:t>
            </a:r>
            <a:r>
              <a:rPr dirty="0" sz="1000" spc="-18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-5" i="1">
                <a:solidFill>
                  <a:srgbClr val="172135"/>
                </a:solidFill>
                <a:latin typeface="Century Gothic"/>
                <a:cs typeface="Century Gothic"/>
              </a:rPr>
              <a:t>,</a:t>
            </a:r>
            <a:r>
              <a:rPr dirty="0" sz="1000" spc="21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65" i="1">
                <a:solidFill>
                  <a:srgbClr val="172135"/>
                </a:solidFill>
                <a:latin typeface="Century Gothic"/>
                <a:cs typeface="Century Gothic"/>
              </a:rPr>
              <a:t>2010</a:t>
            </a:r>
            <a:r>
              <a:rPr dirty="0" sz="1000" spc="-18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-5" i="1">
                <a:solidFill>
                  <a:srgbClr val="172135"/>
                </a:solidFill>
                <a:latin typeface="Century Gothic"/>
                <a:cs typeface="Century Gothic"/>
              </a:rPr>
              <a:t>,</a:t>
            </a:r>
            <a:r>
              <a:rPr dirty="0" sz="1000" spc="200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65" i="1">
                <a:solidFill>
                  <a:srgbClr val="172135"/>
                </a:solidFill>
                <a:latin typeface="Century Gothic"/>
                <a:cs typeface="Century Gothic"/>
              </a:rPr>
              <a:t>2020</a:t>
            </a:r>
            <a:r>
              <a:rPr dirty="0" sz="1000" spc="-18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-5" i="1">
                <a:solidFill>
                  <a:srgbClr val="172135"/>
                </a:solidFill>
                <a:latin typeface="Century Gothic"/>
                <a:cs typeface="Century Gothic"/>
              </a:rPr>
              <a:t>,</a:t>
            </a:r>
            <a:r>
              <a:rPr dirty="0" sz="1000" spc="229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50" i="1">
                <a:solidFill>
                  <a:srgbClr val="172135"/>
                </a:solidFill>
                <a:latin typeface="Century Gothic"/>
                <a:cs typeface="Century Gothic"/>
              </a:rPr>
              <a:t>ACS</a:t>
            </a:r>
            <a:r>
              <a:rPr dirty="0" sz="1000" spc="225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65" i="1">
                <a:solidFill>
                  <a:srgbClr val="172135"/>
                </a:solidFill>
                <a:latin typeface="Century Gothic"/>
                <a:cs typeface="Century Gothic"/>
              </a:rPr>
              <a:t>2010</a:t>
            </a:r>
            <a:r>
              <a:rPr dirty="0" sz="1000" spc="204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-5" i="1">
                <a:solidFill>
                  <a:srgbClr val="172135"/>
                </a:solidFill>
                <a:latin typeface="Century Gothic"/>
                <a:cs typeface="Century Gothic"/>
              </a:rPr>
              <a:t>&amp;</a:t>
            </a:r>
            <a:r>
              <a:rPr dirty="0" sz="1000" spc="204" i="1">
                <a:solidFill>
                  <a:srgbClr val="172135"/>
                </a:solidFill>
                <a:latin typeface="Century Gothic"/>
                <a:cs typeface="Century Gothic"/>
              </a:rPr>
              <a:t> </a:t>
            </a:r>
            <a:r>
              <a:rPr dirty="0" sz="1000" spc="65" i="1">
                <a:solidFill>
                  <a:srgbClr val="172135"/>
                </a:solidFill>
                <a:latin typeface="Century Gothic"/>
                <a:cs typeface="Century Gothic"/>
              </a:rPr>
              <a:t>2022</a:t>
            </a:r>
            <a:endParaRPr sz="1000">
              <a:latin typeface="Century Gothic"/>
              <a:cs typeface="Century Gothic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66939" y="1886330"/>
          <a:ext cx="9124950" cy="3200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5070"/>
                <a:gridCol w="1915160"/>
                <a:gridCol w="2199640"/>
              </a:tblGrid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6540">
                        <a:lnSpc>
                          <a:spcPts val="2115"/>
                        </a:lnSpc>
                        <a:spcBef>
                          <a:spcPts val="305"/>
                        </a:spcBef>
                      </a:pPr>
                      <a:r>
                        <a:rPr dirty="0" sz="1800" spc="-20" b="1">
                          <a:latin typeface="Gill Sans MT"/>
                          <a:cs typeface="Gill Sans MT"/>
                        </a:rPr>
                        <a:t>Pensacola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955">
                        <a:lnSpc>
                          <a:spcPts val="2115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Gill Sans MT"/>
                          <a:cs typeface="Gill Sans MT"/>
                        </a:rPr>
                        <a:t>Escambia</a:t>
                      </a:r>
                      <a:r>
                        <a:rPr dirty="0" sz="1800" spc="-7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 b="1">
                          <a:latin typeface="Gill Sans MT"/>
                          <a:cs typeface="Gill Sans MT"/>
                        </a:rPr>
                        <a:t>County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3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ota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800" spc="-18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6540">
                        <a:lnSpc>
                          <a:spcPts val="2115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54,059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69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320">
                        <a:lnSpc>
                          <a:spcPts val="2115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321,296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69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2010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Census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Population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6540">
                        <a:lnSpc>
                          <a:spcPts val="2115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51,923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297,619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Ho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ol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800" spc="-1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2022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7810">
                        <a:lnSpc>
                          <a:spcPts val="2115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24,771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955">
                        <a:lnSpc>
                          <a:spcPts val="2115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126,537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5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g.</a:t>
                      </a:r>
                      <a:r>
                        <a:rPr dirty="0" sz="1800" spc="-19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HH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1800" spc="-3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z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800" spc="-2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6540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2.16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2415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2.39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Ho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sehold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Inc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me</a:t>
                      </a:r>
                      <a:r>
                        <a:rPr dirty="0" sz="1800" spc="-1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9079">
                        <a:lnSpc>
                          <a:spcPts val="2115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$67,722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69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320">
                        <a:lnSpc>
                          <a:spcPts val="2115"/>
                        </a:lnSpc>
                        <a:spcBef>
                          <a:spcPts val="309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$61,642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69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spc="-14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Ca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ita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Inc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me</a:t>
                      </a:r>
                      <a:r>
                        <a:rPr dirty="0" sz="1800" spc="-1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9079">
                        <a:lnSpc>
                          <a:spcPts val="211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$43,695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320">
                        <a:lnSpc>
                          <a:spcPts val="211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$33,702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r>
                        <a:rPr dirty="0" sz="1800" spc="-1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b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800" spc="-4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$50K</a:t>
                      </a:r>
                      <a:r>
                        <a:rPr dirty="0" sz="1800" spc="-19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2022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9715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61.7%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5590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59.9%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Ow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er Occu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House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old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r>
                        <a:rPr dirty="0" sz="1800" spc="-1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9079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62.1%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955">
                        <a:lnSpc>
                          <a:spcPts val="2115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63.1%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solidFill>
                      <a:srgbClr val="F1F1F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Renter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Occ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up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House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old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800" spc="1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%</a:t>
                      </a:r>
                      <a:r>
                        <a:rPr dirty="0" sz="1800" spc="-18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CS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20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39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4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9079">
                        <a:lnSpc>
                          <a:spcPts val="211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37.9%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74955">
                        <a:lnSpc>
                          <a:spcPts val="2110"/>
                        </a:lnSpc>
                        <a:spcBef>
                          <a:spcPts val="31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36.9%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9370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84654" y="265938"/>
            <a:ext cx="7729855" cy="118872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199390" rIns="0" bIns="0" rtlCol="0" vert="horz">
            <a:spAutoFit/>
          </a:bodyPr>
          <a:lstStyle/>
          <a:p>
            <a:pPr algn="ctr" marR="26670">
              <a:lnSpc>
                <a:spcPts val="2850"/>
              </a:lnSpc>
              <a:spcBef>
                <a:spcPts val="1570"/>
              </a:spcBef>
              <a:tabLst>
                <a:tab pos="2291715" algn="l"/>
              </a:tabLst>
            </a:pPr>
            <a:r>
              <a:rPr dirty="0" sz="2500" spc="150">
                <a:solidFill>
                  <a:srgbClr val="252525"/>
                </a:solidFill>
                <a:latin typeface="Gill Sans MT"/>
                <a:cs typeface="Gill Sans MT"/>
              </a:rPr>
              <a:t>POPULATION	</a:t>
            </a:r>
            <a:r>
              <a:rPr dirty="0" sz="2500" spc="120">
                <a:solidFill>
                  <a:srgbClr val="252525"/>
                </a:solidFill>
                <a:latin typeface="Gill Sans MT"/>
                <a:cs typeface="Gill Sans MT"/>
              </a:rPr>
              <a:t>GROWTH</a:t>
            </a:r>
            <a:r>
              <a:rPr dirty="0" sz="250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65">
                <a:solidFill>
                  <a:srgbClr val="252525"/>
                </a:solidFill>
                <a:latin typeface="Gill Sans MT"/>
                <a:cs typeface="Gill Sans MT"/>
              </a:rPr>
              <a:t>TRENDS</a:t>
            </a:r>
            <a:endParaRPr sz="2500">
              <a:latin typeface="Gill Sans MT"/>
              <a:cs typeface="Gill Sans MT"/>
            </a:endParaRPr>
          </a:p>
          <a:p>
            <a:pPr algn="ctr" marR="29845">
              <a:lnSpc>
                <a:spcPts val="2850"/>
              </a:lnSpc>
              <a:tabLst>
                <a:tab pos="1781810" algn="l"/>
                <a:tab pos="4318000" algn="l"/>
                <a:tab pos="4893310" algn="l"/>
              </a:tabLst>
            </a:pPr>
            <a:r>
              <a:rPr dirty="0" sz="2500" spc="175">
                <a:solidFill>
                  <a:srgbClr val="252525"/>
                </a:solidFill>
                <a:latin typeface="Gill Sans MT"/>
                <a:cs typeface="Gill Sans MT"/>
              </a:rPr>
              <a:t>ESCAMBIA	</a:t>
            </a:r>
            <a:r>
              <a:rPr dirty="0" sz="2500" spc="120">
                <a:solidFill>
                  <a:srgbClr val="252525"/>
                </a:solidFill>
                <a:latin typeface="Gill Sans MT"/>
                <a:cs typeface="Gill Sans MT"/>
              </a:rPr>
              <a:t>COUNTY,</a:t>
            </a:r>
            <a:r>
              <a:rPr dirty="0" sz="2500" spc="18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45">
                <a:solidFill>
                  <a:srgbClr val="252525"/>
                </a:solidFill>
                <a:latin typeface="Gill Sans MT"/>
                <a:cs typeface="Gill Sans MT"/>
              </a:rPr>
              <a:t>CITY	</a:t>
            </a:r>
            <a:r>
              <a:rPr dirty="0" sz="2500" spc="90">
                <a:solidFill>
                  <a:srgbClr val="252525"/>
                </a:solidFill>
                <a:latin typeface="Gill Sans MT"/>
                <a:cs typeface="Gill Sans MT"/>
              </a:rPr>
              <a:t>OF	</a:t>
            </a: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PENSACOLA</a:t>
            </a:r>
            <a:endParaRPr sz="25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9967" y="5492496"/>
            <a:ext cx="8769350" cy="0"/>
          </a:xfrm>
          <a:custGeom>
            <a:avLst/>
            <a:gdLst/>
            <a:ahLst/>
            <a:cxnLst/>
            <a:rect l="l" t="t" r="r" b="b"/>
            <a:pathLst>
              <a:path w="8769350" h="0">
                <a:moveTo>
                  <a:pt x="0" y="0"/>
                </a:moveTo>
                <a:lnTo>
                  <a:pt x="87690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29967" y="2389632"/>
            <a:ext cx="8769350" cy="0"/>
          </a:xfrm>
          <a:custGeom>
            <a:avLst/>
            <a:gdLst/>
            <a:ahLst/>
            <a:cxnLst/>
            <a:rect l="l" t="t" r="r" b="b"/>
            <a:pathLst>
              <a:path w="8769350" h="0">
                <a:moveTo>
                  <a:pt x="0" y="0"/>
                </a:moveTo>
                <a:lnTo>
                  <a:pt x="876909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029967" y="2695765"/>
            <a:ext cx="8769350" cy="2501265"/>
            <a:chOff x="2029967" y="2695765"/>
            <a:chExt cx="8769350" cy="2501265"/>
          </a:xfrm>
        </p:grpSpPr>
        <p:sp>
          <p:nvSpPr>
            <p:cNvPr id="6" name="object 6"/>
            <p:cNvSpPr/>
            <p:nvPr/>
          </p:nvSpPr>
          <p:spPr>
            <a:xfrm>
              <a:off x="2029967" y="2700527"/>
              <a:ext cx="8769350" cy="2481580"/>
            </a:xfrm>
            <a:custGeom>
              <a:avLst/>
              <a:gdLst/>
              <a:ahLst/>
              <a:cxnLst/>
              <a:rect l="l" t="t" r="r" b="b"/>
              <a:pathLst>
                <a:path w="8769350" h="2481579">
                  <a:moveTo>
                    <a:pt x="0" y="2481072"/>
                  </a:moveTo>
                  <a:lnTo>
                    <a:pt x="1549908" y="2481072"/>
                  </a:lnTo>
                </a:path>
                <a:path w="8769350" h="2481579">
                  <a:moveTo>
                    <a:pt x="2205228" y="2481072"/>
                  </a:moveTo>
                  <a:lnTo>
                    <a:pt x="8769096" y="2481072"/>
                  </a:lnTo>
                </a:path>
                <a:path w="8769350" h="2481579">
                  <a:moveTo>
                    <a:pt x="0" y="2171700"/>
                  </a:moveTo>
                  <a:lnTo>
                    <a:pt x="1549908" y="2171700"/>
                  </a:lnTo>
                </a:path>
                <a:path w="8769350" h="2481579">
                  <a:moveTo>
                    <a:pt x="2205228" y="2171700"/>
                  </a:moveTo>
                  <a:lnTo>
                    <a:pt x="8769096" y="2171700"/>
                  </a:lnTo>
                </a:path>
                <a:path w="8769350" h="2481579">
                  <a:moveTo>
                    <a:pt x="0" y="1860804"/>
                  </a:moveTo>
                  <a:lnTo>
                    <a:pt x="1549908" y="1860804"/>
                  </a:lnTo>
                </a:path>
                <a:path w="8769350" h="2481579">
                  <a:moveTo>
                    <a:pt x="2205228" y="1860804"/>
                  </a:moveTo>
                  <a:lnTo>
                    <a:pt x="8769096" y="1860804"/>
                  </a:lnTo>
                </a:path>
                <a:path w="8769350" h="2481579">
                  <a:moveTo>
                    <a:pt x="0" y="1549908"/>
                  </a:moveTo>
                  <a:lnTo>
                    <a:pt x="1549908" y="1549908"/>
                  </a:lnTo>
                </a:path>
                <a:path w="8769350" h="2481579">
                  <a:moveTo>
                    <a:pt x="2205228" y="1549908"/>
                  </a:moveTo>
                  <a:lnTo>
                    <a:pt x="8769096" y="1549908"/>
                  </a:lnTo>
                </a:path>
                <a:path w="8769350" h="2481579">
                  <a:moveTo>
                    <a:pt x="4296156" y="929640"/>
                  </a:moveTo>
                  <a:lnTo>
                    <a:pt x="4472939" y="929640"/>
                  </a:lnTo>
                </a:path>
                <a:path w="8769350" h="2481579">
                  <a:moveTo>
                    <a:pt x="0" y="620268"/>
                  </a:moveTo>
                  <a:lnTo>
                    <a:pt x="3640835" y="620268"/>
                  </a:lnTo>
                </a:path>
                <a:path w="8769350" h="2481579">
                  <a:moveTo>
                    <a:pt x="4296156" y="620268"/>
                  </a:moveTo>
                  <a:lnTo>
                    <a:pt x="4472939" y="620268"/>
                  </a:lnTo>
                </a:path>
                <a:path w="8769350" h="2481579">
                  <a:moveTo>
                    <a:pt x="0" y="309372"/>
                  </a:moveTo>
                  <a:lnTo>
                    <a:pt x="3640835" y="309372"/>
                  </a:lnTo>
                </a:path>
                <a:path w="8769350" h="2481579">
                  <a:moveTo>
                    <a:pt x="0" y="0"/>
                  </a:moveTo>
                  <a:lnTo>
                    <a:pt x="876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70803" y="2715767"/>
              <a:ext cx="655320" cy="1225550"/>
            </a:xfrm>
            <a:custGeom>
              <a:avLst/>
              <a:gdLst/>
              <a:ahLst/>
              <a:cxnLst/>
              <a:rect l="l" t="t" r="r" b="b"/>
              <a:pathLst>
                <a:path w="655320" h="1225550">
                  <a:moveTo>
                    <a:pt x="655320" y="0"/>
                  </a:moveTo>
                  <a:lnTo>
                    <a:pt x="0" y="0"/>
                  </a:lnTo>
                  <a:lnTo>
                    <a:pt x="0" y="1225296"/>
                  </a:lnTo>
                  <a:lnTo>
                    <a:pt x="655320" y="1225296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6A1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158227" y="3320795"/>
              <a:ext cx="3641090" cy="309880"/>
            </a:xfrm>
            <a:custGeom>
              <a:avLst/>
              <a:gdLst/>
              <a:ahLst/>
              <a:cxnLst/>
              <a:rect l="l" t="t" r="r" b="b"/>
              <a:pathLst>
                <a:path w="3641090" h="309879">
                  <a:moveTo>
                    <a:pt x="0" y="309371"/>
                  </a:moveTo>
                  <a:lnTo>
                    <a:pt x="1435607" y="309371"/>
                  </a:lnTo>
                </a:path>
                <a:path w="3641090" h="309879">
                  <a:moveTo>
                    <a:pt x="2090927" y="309371"/>
                  </a:moveTo>
                  <a:lnTo>
                    <a:pt x="3640836" y="309371"/>
                  </a:lnTo>
                </a:path>
                <a:path w="3641090" h="309879">
                  <a:moveTo>
                    <a:pt x="0" y="0"/>
                  </a:moveTo>
                  <a:lnTo>
                    <a:pt x="1435607" y="0"/>
                  </a:lnTo>
                </a:path>
                <a:path w="3641090" h="309879">
                  <a:moveTo>
                    <a:pt x="2090927" y="0"/>
                  </a:moveTo>
                  <a:lnTo>
                    <a:pt x="3640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93836" y="3165347"/>
              <a:ext cx="655320" cy="775970"/>
            </a:xfrm>
            <a:custGeom>
              <a:avLst/>
              <a:gdLst/>
              <a:ahLst/>
              <a:cxnLst/>
              <a:rect l="l" t="t" r="r" b="b"/>
              <a:pathLst>
                <a:path w="655320" h="775970">
                  <a:moveTo>
                    <a:pt x="655320" y="0"/>
                  </a:moveTo>
                  <a:lnTo>
                    <a:pt x="0" y="0"/>
                  </a:lnTo>
                  <a:lnTo>
                    <a:pt x="0" y="775715"/>
                  </a:lnTo>
                  <a:lnTo>
                    <a:pt x="655320" y="775715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6A1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579876" y="3258311"/>
              <a:ext cx="3578860" cy="1938655"/>
            </a:xfrm>
            <a:custGeom>
              <a:avLst/>
              <a:gdLst/>
              <a:ahLst/>
              <a:cxnLst/>
              <a:rect l="l" t="t" r="r" b="b"/>
              <a:pathLst>
                <a:path w="3578859" h="1938654">
                  <a:moveTo>
                    <a:pt x="655320" y="682752"/>
                  </a:moveTo>
                  <a:lnTo>
                    <a:pt x="0" y="682752"/>
                  </a:lnTo>
                  <a:lnTo>
                    <a:pt x="0" y="1938528"/>
                  </a:lnTo>
                  <a:lnTo>
                    <a:pt x="655320" y="1938528"/>
                  </a:lnTo>
                  <a:lnTo>
                    <a:pt x="655320" y="682752"/>
                  </a:lnTo>
                  <a:close/>
                </a:path>
                <a:path w="3578859" h="1938654">
                  <a:moveTo>
                    <a:pt x="3578352" y="0"/>
                  </a:moveTo>
                  <a:lnTo>
                    <a:pt x="2923019" y="0"/>
                  </a:lnTo>
                  <a:lnTo>
                    <a:pt x="2923019" y="682752"/>
                  </a:lnTo>
                  <a:lnTo>
                    <a:pt x="3578352" y="682752"/>
                  </a:lnTo>
                  <a:lnTo>
                    <a:pt x="3578352" y="0"/>
                  </a:lnTo>
                  <a:close/>
                </a:path>
              </a:pathLst>
            </a:custGeom>
            <a:solidFill>
              <a:srgbClr val="9BAE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47771" y="3770375"/>
              <a:ext cx="655320" cy="170815"/>
            </a:xfrm>
            <a:custGeom>
              <a:avLst/>
              <a:gdLst/>
              <a:ahLst/>
              <a:cxnLst/>
              <a:rect l="l" t="t" r="r" b="b"/>
              <a:pathLst>
                <a:path w="655320" h="170814">
                  <a:moveTo>
                    <a:pt x="655319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655319" y="170687"/>
                  </a:lnTo>
                  <a:lnTo>
                    <a:pt x="655319" y="0"/>
                  </a:lnTo>
                  <a:close/>
                </a:path>
              </a:pathLst>
            </a:custGeom>
            <a:solidFill>
              <a:srgbClr val="F6A1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029967" y="3941063"/>
              <a:ext cx="8769350" cy="0"/>
            </a:xfrm>
            <a:custGeom>
              <a:avLst/>
              <a:gdLst/>
              <a:ahLst/>
              <a:cxnLst/>
              <a:rect l="l" t="t" r="r" b="b"/>
              <a:pathLst>
                <a:path w="8769350" h="0">
                  <a:moveTo>
                    <a:pt x="0" y="0"/>
                  </a:moveTo>
                  <a:lnTo>
                    <a:pt x="876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017267" y="3451986"/>
            <a:ext cx="3666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4069" algn="l"/>
                <a:tab pos="3653154" algn="l"/>
              </a:tabLst>
            </a:pP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0.11%	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2559" y="2396998"/>
            <a:ext cx="513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Gill Sans MT"/>
                <a:cs typeface="Gill Sans MT"/>
              </a:rPr>
              <a:t>0</a:t>
            </a:r>
            <a:r>
              <a:rPr dirty="0" sz="1600" spc="-10">
                <a:solidFill>
                  <a:srgbClr val="404040"/>
                </a:solidFill>
                <a:latin typeface="Gill Sans MT"/>
                <a:cs typeface="Gill Sans MT"/>
              </a:rPr>
              <a:t>.7</a:t>
            </a:r>
            <a:r>
              <a:rPr dirty="0" sz="1600">
                <a:solidFill>
                  <a:srgbClr val="404040"/>
                </a:solidFill>
                <a:latin typeface="Gill Sans MT"/>
                <a:cs typeface="Gill Sans MT"/>
              </a:rPr>
              <a:t>9</a:t>
            </a:r>
            <a:r>
              <a:rPr dirty="0" sz="1600" spc="-5">
                <a:solidFill>
                  <a:srgbClr val="404040"/>
                </a:solidFill>
                <a:latin typeface="Gill Sans MT"/>
                <a:cs typeface="Gill Sans MT"/>
              </a:rPr>
              <a:t>%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13423" y="2846958"/>
            <a:ext cx="44983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5375" algn="l"/>
                <a:tab pos="4485005" algn="l"/>
              </a:tabLst>
            </a:pP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	</a:t>
            </a:r>
            <a:r>
              <a:rPr dirty="0" sz="1600" spc="-5" strike="sngStrike">
                <a:solidFill>
                  <a:srgbClr val="404040"/>
                </a:solidFill>
                <a:latin typeface="Gill Sans MT"/>
                <a:cs typeface="Gill Sans MT"/>
              </a:rPr>
              <a:t>0.50%	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8627" y="2273046"/>
            <a:ext cx="440690" cy="3310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94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1.00%</a:t>
            </a:r>
            <a:endParaRPr sz="1200">
              <a:latin typeface="Gill Sans MT"/>
              <a:cs typeface="Gill Sans MT"/>
            </a:endParaRPr>
          </a:p>
          <a:p>
            <a:pPr marL="61594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0.80%</a:t>
            </a:r>
            <a:endParaRPr sz="1200">
              <a:latin typeface="Gill Sans MT"/>
              <a:cs typeface="Gill Sans MT"/>
            </a:endParaRPr>
          </a:p>
          <a:p>
            <a:pPr marL="61594">
              <a:lnSpc>
                <a:spcPct val="100000"/>
              </a:lnSpc>
              <a:spcBef>
                <a:spcPts val="100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0.60%</a:t>
            </a:r>
            <a:endParaRPr sz="1200">
              <a:latin typeface="Gill Sans MT"/>
              <a:cs typeface="Gill Sans MT"/>
            </a:endParaRPr>
          </a:p>
          <a:p>
            <a:pPr marL="61594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0.40%</a:t>
            </a:r>
            <a:endParaRPr sz="1200">
              <a:latin typeface="Gill Sans MT"/>
              <a:cs typeface="Gill Sans MT"/>
            </a:endParaRPr>
          </a:p>
          <a:p>
            <a:pPr marL="61594">
              <a:lnSpc>
                <a:spcPct val="100000"/>
              </a:lnSpc>
              <a:spcBef>
                <a:spcPts val="100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0.20%</a:t>
            </a:r>
            <a:endParaRPr sz="1200">
              <a:latin typeface="Gill Sans MT"/>
              <a:cs typeface="Gill Sans MT"/>
            </a:endParaRPr>
          </a:p>
          <a:p>
            <a:pPr marL="61594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0.00%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-0.20%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-0.40%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-0.60%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-0.80%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-1.00%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0489" y="4012819"/>
            <a:ext cx="682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2000</a:t>
            </a: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</a:t>
            </a:r>
            <a:r>
              <a:rPr dirty="0" sz="1200" spc="-15">
                <a:solidFill>
                  <a:srgbClr val="585858"/>
                </a:solidFill>
                <a:latin typeface="Gill Sans MT"/>
                <a:cs typeface="Gill Sans MT"/>
              </a:rPr>
              <a:t>1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4155" y="4012819"/>
            <a:ext cx="682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2010</a:t>
            </a: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</a:t>
            </a:r>
            <a:r>
              <a:rPr dirty="0" sz="1200" spc="-15">
                <a:solidFill>
                  <a:srgbClr val="585858"/>
                </a:solidFill>
                <a:latin typeface="Gill Sans MT"/>
                <a:cs typeface="Gill Sans MT"/>
              </a:rPr>
              <a:t>2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97822" y="4012819"/>
            <a:ext cx="682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2020</a:t>
            </a: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-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20</a:t>
            </a:r>
            <a:r>
              <a:rPr dirty="0" sz="1200" spc="-15">
                <a:solidFill>
                  <a:srgbClr val="585858"/>
                </a:solidFill>
                <a:latin typeface="Gill Sans MT"/>
                <a:cs typeface="Gill Sans MT"/>
              </a:rPr>
              <a:t>4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5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66232" y="572871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F6A1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767832" y="5652617"/>
            <a:ext cx="4870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Cou</a:t>
            </a:r>
            <a:r>
              <a:rPr dirty="0" sz="1200" spc="-15">
                <a:solidFill>
                  <a:srgbClr val="585858"/>
                </a:solidFill>
                <a:latin typeface="Gill Sans MT"/>
                <a:cs typeface="Gill Sans MT"/>
              </a:rPr>
              <a:t>n</a:t>
            </a:r>
            <a:r>
              <a:rPr dirty="0" sz="1200" spc="5">
                <a:solidFill>
                  <a:srgbClr val="585858"/>
                </a:solidFill>
                <a:latin typeface="Gill Sans MT"/>
                <a:cs typeface="Gill Sans MT"/>
              </a:rPr>
              <a:t>t</a:t>
            </a: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53555" y="572871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9BA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56426" y="5652617"/>
            <a:ext cx="284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City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049894" y="6225946"/>
            <a:ext cx="271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Gill Sans MT"/>
                <a:cs typeface="Gill Sans MT"/>
              </a:rPr>
              <a:t>Source:</a:t>
            </a:r>
            <a:r>
              <a:rPr dirty="0" sz="100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US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Census;</a:t>
            </a:r>
            <a:r>
              <a:rPr dirty="0" sz="1000" spc="-2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Florida-Alabama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TPO</a:t>
            </a:r>
            <a:r>
              <a:rPr dirty="0" sz="1000" spc="1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LRP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2045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533" y="265938"/>
            <a:ext cx="8284845" cy="118872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algn="ctr" marR="24765">
              <a:lnSpc>
                <a:spcPts val="2850"/>
              </a:lnSpc>
              <a:spcBef>
                <a:spcPts val="220"/>
              </a:spcBef>
              <a:tabLst>
                <a:tab pos="1781175" algn="l"/>
              </a:tabLst>
            </a:pPr>
            <a:r>
              <a:rPr dirty="0" sz="2500" spc="175">
                <a:solidFill>
                  <a:srgbClr val="252525"/>
                </a:solidFill>
                <a:latin typeface="Gill Sans MT"/>
                <a:cs typeface="Gill Sans MT"/>
              </a:rPr>
              <a:t>ESCAMBIA	</a:t>
            </a: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COUNTY</a:t>
            </a:r>
            <a:endParaRPr sz="2500">
              <a:latin typeface="Gill Sans MT"/>
              <a:cs typeface="Gill Sans MT"/>
            </a:endParaRPr>
          </a:p>
          <a:p>
            <a:pPr algn="ctr" marL="417830" marR="444500">
              <a:lnSpc>
                <a:spcPts val="2700"/>
              </a:lnSpc>
              <a:spcBef>
                <a:spcPts val="190"/>
              </a:spcBef>
              <a:tabLst>
                <a:tab pos="1825625" algn="l"/>
                <a:tab pos="5593715" algn="l"/>
              </a:tabLst>
            </a:pP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M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PL</a:t>
            </a:r>
            <a:r>
              <a:rPr dirty="0" sz="2500" spc="-10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Y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M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E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2500" spc="4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200">
                <a:solidFill>
                  <a:srgbClr val="252525"/>
                </a:solidFill>
                <a:latin typeface="Gill Sans MT"/>
                <a:cs typeface="Gill Sans MT"/>
              </a:rPr>
              <a:t>V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S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.</a:t>
            </a: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U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L</a:t>
            </a:r>
            <a:r>
              <a:rPr dirty="0" sz="2500" spc="-50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2500" spc="200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I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2500" spc="55">
                <a:solidFill>
                  <a:srgbClr val="252525"/>
                </a:solidFill>
                <a:latin typeface="Gill Sans MT"/>
                <a:cs typeface="Gill Sans MT"/>
              </a:rPr>
              <a:t>R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JE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2500" spc="200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I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ON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S  </a:t>
            </a:r>
            <a:r>
              <a:rPr dirty="0" sz="2500" spc="145">
                <a:solidFill>
                  <a:srgbClr val="252525"/>
                </a:solidFill>
                <a:latin typeface="Gill Sans MT"/>
                <a:cs typeface="Gill Sans MT"/>
              </a:rPr>
              <a:t>2020</a:t>
            </a:r>
            <a:r>
              <a:rPr dirty="0" sz="2500" spc="85">
                <a:solidFill>
                  <a:srgbClr val="252525"/>
                </a:solidFill>
                <a:latin typeface="Gill Sans MT"/>
                <a:cs typeface="Gill Sans MT"/>
              </a:rPr>
              <a:t> </a:t>
            </a:r>
            <a:r>
              <a:rPr dirty="0" sz="2500" spc="10">
                <a:solidFill>
                  <a:srgbClr val="252525"/>
                </a:solidFill>
                <a:latin typeface="Gill Sans MT"/>
                <a:cs typeface="Gill Sans MT"/>
              </a:rPr>
              <a:t>TO	</a:t>
            </a:r>
            <a:r>
              <a:rPr dirty="0" sz="2500" spc="145">
                <a:solidFill>
                  <a:srgbClr val="252525"/>
                </a:solidFill>
                <a:latin typeface="Gill Sans MT"/>
                <a:cs typeface="Gill Sans MT"/>
              </a:rPr>
              <a:t>2045</a:t>
            </a:r>
            <a:endParaRPr sz="25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6437" y="2707957"/>
          <a:ext cx="8832215" cy="2574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4080"/>
                <a:gridCol w="1978024"/>
                <a:gridCol w="533400"/>
                <a:gridCol w="1978025"/>
                <a:gridCol w="2164079"/>
              </a:tblGrid>
              <a:tr h="3213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258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1310">
                <a:tc gridSpan="3">
                  <a:txBody>
                    <a:bodyPr/>
                    <a:lstStyle/>
                    <a:p>
                      <a:pPr marL="29095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600" spc="-5">
                          <a:solidFill>
                            <a:srgbClr val="404040"/>
                          </a:solidFill>
                          <a:latin typeface="Gill Sans MT"/>
                          <a:cs typeface="Gill Sans MT"/>
                        </a:rPr>
                        <a:t>0.50%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1524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9BAE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981200" y="2389632"/>
            <a:ext cx="8818245" cy="0"/>
          </a:xfrm>
          <a:custGeom>
            <a:avLst/>
            <a:gdLst/>
            <a:ahLst/>
            <a:cxnLst/>
            <a:rect l="l" t="t" r="r" b="b"/>
            <a:pathLst>
              <a:path w="8818245" h="0">
                <a:moveTo>
                  <a:pt x="0" y="0"/>
                </a:moveTo>
                <a:lnTo>
                  <a:pt x="8817864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90003" y="2393695"/>
            <a:ext cx="513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Gill Sans MT"/>
                <a:cs typeface="Gill Sans MT"/>
              </a:rPr>
              <a:t>0</a:t>
            </a:r>
            <a:r>
              <a:rPr dirty="0" sz="1600" spc="-10">
                <a:solidFill>
                  <a:srgbClr val="404040"/>
                </a:solidFill>
                <a:latin typeface="Gill Sans MT"/>
                <a:cs typeface="Gill Sans MT"/>
              </a:rPr>
              <a:t>.8</a:t>
            </a:r>
            <a:r>
              <a:rPr dirty="0" sz="1600">
                <a:solidFill>
                  <a:srgbClr val="404040"/>
                </a:solidFill>
                <a:latin typeface="Gill Sans MT"/>
                <a:cs typeface="Gill Sans MT"/>
              </a:rPr>
              <a:t>0</a:t>
            </a:r>
            <a:r>
              <a:rPr dirty="0" sz="1600" spc="-5">
                <a:solidFill>
                  <a:srgbClr val="404040"/>
                </a:solidFill>
                <a:latin typeface="Gill Sans MT"/>
                <a:cs typeface="Gill Sans MT"/>
              </a:rPr>
              <a:t>%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8627" y="2273046"/>
            <a:ext cx="391160" cy="3109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0.90%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0.80%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0.70%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0.60%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0.50%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0.40%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0.30%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0.20%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0.10%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200">
                <a:solidFill>
                  <a:srgbClr val="585858"/>
                </a:solidFill>
                <a:latin typeface="Gill Sans MT"/>
                <a:cs typeface="Gill Sans MT"/>
              </a:rPr>
              <a:t>0.00%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88279" y="572871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F6A1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9444" y="5728715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248" y="0"/>
                </a:moveTo>
                <a:lnTo>
                  <a:pt x="0" y="0"/>
                </a:lnTo>
                <a:lnTo>
                  <a:pt x="0" y="79248"/>
                </a:lnTo>
                <a:lnTo>
                  <a:pt x="79248" y="79248"/>
                </a:lnTo>
                <a:lnTo>
                  <a:pt x="79248" y="0"/>
                </a:lnTo>
                <a:close/>
              </a:path>
            </a:pathLst>
          </a:custGeom>
          <a:solidFill>
            <a:srgbClr val="9BAE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391150" y="5255158"/>
            <a:ext cx="1725930" cy="605790"/>
          </a:xfrm>
          <a:prstGeom prst="rect">
            <a:avLst/>
          </a:prstGeom>
        </p:spPr>
        <p:txBody>
          <a:bodyPr wrap="square" lIns="0" tIns="120015" rIns="0" bIns="0" rtlCol="0" vert="horz">
            <a:spAutoFit/>
          </a:bodyPr>
          <a:lstStyle/>
          <a:p>
            <a:pPr marL="670560">
              <a:lnSpc>
                <a:spcPct val="100000"/>
              </a:lnSpc>
              <a:spcBef>
                <a:spcPts val="945"/>
              </a:spcBef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2020-2045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942340" algn="l"/>
              </a:tabLst>
            </a:pPr>
            <a:r>
              <a:rPr dirty="0" sz="1200" spc="-5">
                <a:solidFill>
                  <a:srgbClr val="585858"/>
                </a:solidFill>
                <a:latin typeface="Gill Sans MT"/>
                <a:cs typeface="Gill Sans MT"/>
              </a:rPr>
              <a:t>Population	Employment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9894" y="6225946"/>
            <a:ext cx="27152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Gill Sans MT"/>
                <a:cs typeface="Gill Sans MT"/>
              </a:rPr>
              <a:t>Source:</a:t>
            </a:r>
            <a:r>
              <a:rPr dirty="0" sz="100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US</a:t>
            </a:r>
            <a:r>
              <a:rPr dirty="0" sz="1000" spc="5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Census;</a:t>
            </a:r>
            <a:r>
              <a:rPr dirty="0" sz="1000" spc="-2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Florida-Alabama</a:t>
            </a:r>
            <a:r>
              <a:rPr dirty="0" sz="1000" spc="40">
                <a:latin typeface="Gill Sans MT"/>
                <a:cs typeface="Gill Sans MT"/>
              </a:rPr>
              <a:t> </a:t>
            </a:r>
            <a:r>
              <a:rPr dirty="0" sz="1000" spc="-10">
                <a:latin typeface="Gill Sans MT"/>
                <a:cs typeface="Gill Sans MT"/>
              </a:rPr>
              <a:t>TPO</a:t>
            </a:r>
            <a:r>
              <a:rPr dirty="0" sz="1000" spc="10">
                <a:latin typeface="Gill Sans MT"/>
                <a:cs typeface="Gill Sans MT"/>
              </a:rPr>
              <a:t> </a:t>
            </a:r>
            <a:r>
              <a:rPr dirty="0" sz="1000" spc="-5">
                <a:latin typeface="Gill Sans MT"/>
                <a:cs typeface="Gill Sans MT"/>
              </a:rPr>
              <a:t>LRP</a:t>
            </a:r>
            <a:r>
              <a:rPr dirty="0" sz="1000" spc="-10">
                <a:latin typeface="Gill Sans MT"/>
                <a:cs typeface="Gill Sans MT"/>
              </a:rPr>
              <a:t> </a:t>
            </a:r>
            <a:r>
              <a:rPr dirty="0" sz="1000">
                <a:latin typeface="Gill Sans MT"/>
                <a:cs typeface="Gill Sans MT"/>
              </a:rPr>
              <a:t>2045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09415" y="150876"/>
            <a:ext cx="8292465" cy="6556375"/>
            <a:chOff x="3709415" y="150876"/>
            <a:chExt cx="8292465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9415" y="150876"/>
              <a:ext cx="8292083" cy="65562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67700" y="4881371"/>
              <a:ext cx="287020" cy="303530"/>
            </a:xfrm>
            <a:custGeom>
              <a:avLst/>
              <a:gdLst/>
              <a:ahLst/>
              <a:cxnLst/>
              <a:rect l="l" t="t" r="r" b="b"/>
              <a:pathLst>
                <a:path w="287020" h="303529">
                  <a:moveTo>
                    <a:pt x="143255" y="0"/>
                  </a:moveTo>
                  <a:lnTo>
                    <a:pt x="97974" y="7735"/>
                  </a:lnTo>
                  <a:lnTo>
                    <a:pt x="58649" y="29272"/>
                  </a:lnTo>
                  <a:lnTo>
                    <a:pt x="27639" y="62106"/>
                  </a:lnTo>
                  <a:lnTo>
                    <a:pt x="7303" y="103729"/>
                  </a:lnTo>
                  <a:lnTo>
                    <a:pt x="0" y="151637"/>
                  </a:lnTo>
                  <a:lnTo>
                    <a:pt x="7303" y="199546"/>
                  </a:lnTo>
                  <a:lnTo>
                    <a:pt x="27639" y="241169"/>
                  </a:lnTo>
                  <a:lnTo>
                    <a:pt x="58649" y="274003"/>
                  </a:lnTo>
                  <a:lnTo>
                    <a:pt x="97974" y="295540"/>
                  </a:lnTo>
                  <a:lnTo>
                    <a:pt x="143255" y="303275"/>
                  </a:lnTo>
                  <a:lnTo>
                    <a:pt x="188537" y="295540"/>
                  </a:lnTo>
                  <a:lnTo>
                    <a:pt x="227862" y="274003"/>
                  </a:lnTo>
                  <a:lnTo>
                    <a:pt x="258872" y="241169"/>
                  </a:lnTo>
                  <a:lnTo>
                    <a:pt x="279208" y="199546"/>
                  </a:lnTo>
                  <a:lnTo>
                    <a:pt x="286511" y="151637"/>
                  </a:lnTo>
                  <a:lnTo>
                    <a:pt x="279208" y="103729"/>
                  </a:lnTo>
                  <a:lnTo>
                    <a:pt x="258872" y="62106"/>
                  </a:lnTo>
                  <a:lnTo>
                    <a:pt x="227862" y="29272"/>
                  </a:lnTo>
                  <a:lnTo>
                    <a:pt x="188537" y="7735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267700" y="4881371"/>
              <a:ext cx="287020" cy="303530"/>
            </a:xfrm>
            <a:custGeom>
              <a:avLst/>
              <a:gdLst/>
              <a:ahLst/>
              <a:cxnLst/>
              <a:rect l="l" t="t" r="r" b="b"/>
              <a:pathLst>
                <a:path w="287020" h="303529">
                  <a:moveTo>
                    <a:pt x="0" y="151637"/>
                  </a:moveTo>
                  <a:lnTo>
                    <a:pt x="7303" y="103729"/>
                  </a:lnTo>
                  <a:lnTo>
                    <a:pt x="27639" y="62106"/>
                  </a:lnTo>
                  <a:lnTo>
                    <a:pt x="58649" y="29272"/>
                  </a:lnTo>
                  <a:lnTo>
                    <a:pt x="97974" y="7735"/>
                  </a:lnTo>
                  <a:lnTo>
                    <a:pt x="143255" y="0"/>
                  </a:lnTo>
                  <a:lnTo>
                    <a:pt x="188537" y="7735"/>
                  </a:lnTo>
                  <a:lnTo>
                    <a:pt x="227862" y="29272"/>
                  </a:lnTo>
                  <a:lnTo>
                    <a:pt x="258872" y="62106"/>
                  </a:lnTo>
                  <a:lnTo>
                    <a:pt x="279208" y="103729"/>
                  </a:lnTo>
                  <a:lnTo>
                    <a:pt x="286511" y="151637"/>
                  </a:lnTo>
                  <a:lnTo>
                    <a:pt x="279208" y="199546"/>
                  </a:lnTo>
                  <a:lnTo>
                    <a:pt x="258872" y="241169"/>
                  </a:lnTo>
                  <a:lnTo>
                    <a:pt x="227862" y="274003"/>
                  </a:lnTo>
                  <a:lnTo>
                    <a:pt x="188537" y="295540"/>
                  </a:lnTo>
                  <a:lnTo>
                    <a:pt x="143255" y="303275"/>
                  </a:lnTo>
                  <a:lnTo>
                    <a:pt x="97974" y="295540"/>
                  </a:lnTo>
                  <a:lnTo>
                    <a:pt x="58649" y="274003"/>
                  </a:lnTo>
                  <a:lnTo>
                    <a:pt x="27639" y="241169"/>
                  </a:lnTo>
                  <a:lnTo>
                    <a:pt x="7303" y="199546"/>
                  </a:lnTo>
                  <a:lnTo>
                    <a:pt x="0" y="151637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342121" y="4875021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973314" y="5007609"/>
            <a:ext cx="300990" cy="314960"/>
            <a:chOff x="7973314" y="5007609"/>
            <a:chExt cx="300990" cy="314960"/>
          </a:xfrm>
        </p:grpSpPr>
        <p:sp>
          <p:nvSpPr>
            <p:cNvPr id="8" name="object 8"/>
            <p:cNvSpPr/>
            <p:nvPr/>
          </p:nvSpPr>
          <p:spPr>
            <a:xfrm>
              <a:off x="7979664" y="5013959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144017" y="0"/>
                  </a:moveTo>
                  <a:lnTo>
                    <a:pt x="98511" y="7693"/>
                  </a:lnTo>
                  <a:lnTo>
                    <a:pt x="58978" y="29114"/>
                  </a:lnTo>
                  <a:lnTo>
                    <a:pt x="27797" y="61776"/>
                  </a:lnTo>
                  <a:lnTo>
                    <a:pt x="7345" y="103193"/>
                  </a:lnTo>
                  <a:lnTo>
                    <a:pt x="0" y="150875"/>
                  </a:lnTo>
                  <a:lnTo>
                    <a:pt x="7345" y="198558"/>
                  </a:lnTo>
                  <a:lnTo>
                    <a:pt x="27797" y="239975"/>
                  </a:lnTo>
                  <a:lnTo>
                    <a:pt x="58978" y="272637"/>
                  </a:lnTo>
                  <a:lnTo>
                    <a:pt x="98511" y="294058"/>
                  </a:lnTo>
                  <a:lnTo>
                    <a:pt x="144017" y="301751"/>
                  </a:lnTo>
                  <a:lnTo>
                    <a:pt x="189524" y="294058"/>
                  </a:lnTo>
                  <a:lnTo>
                    <a:pt x="229057" y="272637"/>
                  </a:lnTo>
                  <a:lnTo>
                    <a:pt x="260238" y="239975"/>
                  </a:lnTo>
                  <a:lnTo>
                    <a:pt x="280690" y="198558"/>
                  </a:lnTo>
                  <a:lnTo>
                    <a:pt x="288035" y="150875"/>
                  </a:lnTo>
                  <a:lnTo>
                    <a:pt x="280690" y="103193"/>
                  </a:lnTo>
                  <a:lnTo>
                    <a:pt x="260238" y="61776"/>
                  </a:lnTo>
                  <a:lnTo>
                    <a:pt x="229057" y="29114"/>
                  </a:lnTo>
                  <a:lnTo>
                    <a:pt x="189524" y="7693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79664" y="5013959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0" y="150875"/>
                  </a:moveTo>
                  <a:lnTo>
                    <a:pt x="7345" y="103193"/>
                  </a:lnTo>
                  <a:lnTo>
                    <a:pt x="27797" y="61776"/>
                  </a:lnTo>
                  <a:lnTo>
                    <a:pt x="58978" y="29114"/>
                  </a:lnTo>
                  <a:lnTo>
                    <a:pt x="98511" y="7693"/>
                  </a:lnTo>
                  <a:lnTo>
                    <a:pt x="144017" y="0"/>
                  </a:lnTo>
                  <a:lnTo>
                    <a:pt x="189524" y="7693"/>
                  </a:lnTo>
                  <a:lnTo>
                    <a:pt x="229057" y="29114"/>
                  </a:lnTo>
                  <a:lnTo>
                    <a:pt x="260238" y="61776"/>
                  </a:lnTo>
                  <a:lnTo>
                    <a:pt x="280690" y="103193"/>
                  </a:lnTo>
                  <a:lnTo>
                    <a:pt x="288035" y="150875"/>
                  </a:lnTo>
                  <a:lnTo>
                    <a:pt x="280690" y="198558"/>
                  </a:lnTo>
                  <a:lnTo>
                    <a:pt x="260238" y="239975"/>
                  </a:lnTo>
                  <a:lnTo>
                    <a:pt x="229057" y="272637"/>
                  </a:lnTo>
                  <a:lnTo>
                    <a:pt x="189524" y="294058"/>
                  </a:lnTo>
                  <a:lnTo>
                    <a:pt x="144017" y="301751"/>
                  </a:lnTo>
                  <a:lnTo>
                    <a:pt x="98511" y="294058"/>
                  </a:lnTo>
                  <a:lnTo>
                    <a:pt x="58978" y="272637"/>
                  </a:lnTo>
                  <a:lnTo>
                    <a:pt x="27797" y="239975"/>
                  </a:lnTo>
                  <a:lnTo>
                    <a:pt x="7345" y="198558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054467" y="5006466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61833" y="4891785"/>
            <a:ext cx="299720" cy="314960"/>
            <a:chOff x="7561833" y="4891785"/>
            <a:chExt cx="299720" cy="314960"/>
          </a:xfrm>
        </p:grpSpPr>
        <p:sp>
          <p:nvSpPr>
            <p:cNvPr id="12" name="object 12"/>
            <p:cNvSpPr/>
            <p:nvPr/>
          </p:nvSpPr>
          <p:spPr>
            <a:xfrm>
              <a:off x="7568183" y="4898135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143256" y="0"/>
                  </a:moveTo>
                  <a:lnTo>
                    <a:pt x="97974" y="7693"/>
                  </a:lnTo>
                  <a:lnTo>
                    <a:pt x="58649" y="29114"/>
                  </a:lnTo>
                  <a:lnTo>
                    <a:pt x="27639" y="61776"/>
                  </a:lnTo>
                  <a:lnTo>
                    <a:pt x="7303" y="103193"/>
                  </a:lnTo>
                  <a:lnTo>
                    <a:pt x="0" y="150875"/>
                  </a:lnTo>
                  <a:lnTo>
                    <a:pt x="7303" y="198558"/>
                  </a:lnTo>
                  <a:lnTo>
                    <a:pt x="27639" y="239975"/>
                  </a:lnTo>
                  <a:lnTo>
                    <a:pt x="58649" y="272637"/>
                  </a:lnTo>
                  <a:lnTo>
                    <a:pt x="97974" y="294058"/>
                  </a:lnTo>
                  <a:lnTo>
                    <a:pt x="143256" y="301751"/>
                  </a:lnTo>
                  <a:lnTo>
                    <a:pt x="188537" y="294058"/>
                  </a:lnTo>
                  <a:lnTo>
                    <a:pt x="227862" y="272637"/>
                  </a:lnTo>
                  <a:lnTo>
                    <a:pt x="258872" y="239975"/>
                  </a:lnTo>
                  <a:lnTo>
                    <a:pt x="279208" y="198558"/>
                  </a:lnTo>
                  <a:lnTo>
                    <a:pt x="286512" y="150875"/>
                  </a:lnTo>
                  <a:lnTo>
                    <a:pt x="279208" y="103193"/>
                  </a:lnTo>
                  <a:lnTo>
                    <a:pt x="258872" y="61776"/>
                  </a:lnTo>
                  <a:lnTo>
                    <a:pt x="227862" y="29114"/>
                  </a:lnTo>
                  <a:lnTo>
                    <a:pt x="188537" y="7693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68183" y="4898135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0" y="150875"/>
                  </a:moveTo>
                  <a:lnTo>
                    <a:pt x="7303" y="103193"/>
                  </a:lnTo>
                  <a:lnTo>
                    <a:pt x="27639" y="61776"/>
                  </a:lnTo>
                  <a:lnTo>
                    <a:pt x="58649" y="29114"/>
                  </a:lnTo>
                  <a:lnTo>
                    <a:pt x="97974" y="7693"/>
                  </a:lnTo>
                  <a:lnTo>
                    <a:pt x="143256" y="0"/>
                  </a:lnTo>
                  <a:lnTo>
                    <a:pt x="188537" y="7693"/>
                  </a:lnTo>
                  <a:lnTo>
                    <a:pt x="227862" y="29114"/>
                  </a:lnTo>
                  <a:lnTo>
                    <a:pt x="258872" y="61776"/>
                  </a:lnTo>
                  <a:lnTo>
                    <a:pt x="279208" y="103193"/>
                  </a:lnTo>
                  <a:lnTo>
                    <a:pt x="286512" y="150875"/>
                  </a:lnTo>
                  <a:lnTo>
                    <a:pt x="279208" y="198558"/>
                  </a:lnTo>
                  <a:lnTo>
                    <a:pt x="258872" y="239975"/>
                  </a:lnTo>
                  <a:lnTo>
                    <a:pt x="227862" y="272637"/>
                  </a:lnTo>
                  <a:lnTo>
                    <a:pt x="188537" y="294058"/>
                  </a:lnTo>
                  <a:lnTo>
                    <a:pt x="143256" y="301751"/>
                  </a:lnTo>
                  <a:lnTo>
                    <a:pt x="97974" y="294058"/>
                  </a:lnTo>
                  <a:lnTo>
                    <a:pt x="58649" y="272637"/>
                  </a:lnTo>
                  <a:lnTo>
                    <a:pt x="27639" y="239975"/>
                  </a:lnTo>
                  <a:lnTo>
                    <a:pt x="7303" y="198558"/>
                  </a:lnTo>
                  <a:lnTo>
                    <a:pt x="0" y="150875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642352" y="4891278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41566" y="4891785"/>
            <a:ext cx="300990" cy="314960"/>
            <a:chOff x="6941566" y="4891785"/>
            <a:chExt cx="300990" cy="314960"/>
          </a:xfrm>
        </p:grpSpPr>
        <p:sp>
          <p:nvSpPr>
            <p:cNvPr id="16" name="object 16"/>
            <p:cNvSpPr/>
            <p:nvPr/>
          </p:nvSpPr>
          <p:spPr>
            <a:xfrm>
              <a:off x="6947916" y="4898135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144017" y="0"/>
                  </a:moveTo>
                  <a:lnTo>
                    <a:pt x="98511" y="7693"/>
                  </a:lnTo>
                  <a:lnTo>
                    <a:pt x="58978" y="29114"/>
                  </a:lnTo>
                  <a:lnTo>
                    <a:pt x="27797" y="61776"/>
                  </a:lnTo>
                  <a:lnTo>
                    <a:pt x="7345" y="103193"/>
                  </a:lnTo>
                  <a:lnTo>
                    <a:pt x="0" y="150875"/>
                  </a:lnTo>
                  <a:lnTo>
                    <a:pt x="7345" y="198558"/>
                  </a:lnTo>
                  <a:lnTo>
                    <a:pt x="27797" y="239975"/>
                  </a:lnTo>
                  <a:lnTo>
                    <a:pt x="58978" y="272637"/>
                  </a:lnTo>
                  <a:lnTo>
                    <a:pt x="98511" y="294058"/>
                  </a:lnTo>
                  <a:lnTo>
                    <a:pt x="144017" y="301751"/>
                  </a:lnTo>
                  <a:lnTo>
                    <a:pt x="189524" y="294058"/>
                  </a:lnTo>
                  <a:lnTo>
                    <a:pt x="229057" y="272637"/>
                  </a:lnTo>
                  <a:lnTo>
                    <a:pt x="260238" y="239975"/>
                  </a:lnTo>
                  <a:lnTo>
                    <a:pt x="280690" y="198558"/>
                  </a:lnTo>
                  <a:lnTo>
                    <a:pt x="288035" y="150875"/>
                  </a:lnTo>
                  <a:lnTo>
                    <a:pt x="280690" y="103193"/>
                  </a:lnTo>
                  <a:lnTo>
                    <a:pt x="260238" y="61776"/>
                  </a:lnTo>
                  <a:lnTo>
                    <a:pt x="229057" y="29114"/>
                  </a:lnTo>
                  <a:lnTo>
                    <a:pt x="189524" y="7693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947916" y="4898135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0" y="150875"/>
                  </a:moveTo>
                  <a:lnTo>
                    <a:pt x="7345" y="103193"/>
                  </a:lnTo>
                  <a:lnTo>
                    <a:pt x="27797" y="61776"/>
                  </a:lnTo>
                  <a:lnTo>
                    <a:pt x="58978" y="29114"/>
                  </a:lnTo>
                  <a:lnTo>
                    <a:pt x="98511" y="7693"/>
                  </a:lnTo>
                  <a:lnTo>
                    <a:pt x="144017" y="0"/>
                  </a:lnTo>
                  <a:lnTo>
                    <a:pt x="189524" y="7693"/>
                  </a:lnTo>
                  <a:lnTo>
                    <a:pt x="229057" y="29114"/>
                  </a:lnTo>
                  <a:lnTo>
                    <a:pt x="260238" y="61776"/>
                  </a:lnTo>
                  <a:lnTo>
                    <a:pt x="280690" y="103193"/>
                  </a:lnTo>
                  <a:lnTo>
                    <a:pt x="288035" y="150875"/>
                  </a:lnTo>
                  <a:lnTo>
                    <a:pt x="280690" y="198558"/>
                  </a:lnTo>
                  <a:lnTo>
                    <a:pt x="260238" y="239975"/>
                  </a:lnTo>
                  <a:lnTo>
                    <a:pt x="229057" y="272637"/>
                  </a:lnTo>
                  <a:lnTo>
                    <a:pt x="189524" y="294058"/>
                  </a:lnTo>
                  <a:lnTo>
                    <a:pt x="144017" y="301751"/>
                  </a:lnTo>
                  <a:lnTo>
                    <a:pt x="98511" y="294058"/>
                  </a:lnTo>
                  <a:lnTo>
                    <a:pt x="58978" y="272637"/>
                  </a:lnTo>
                  <a:lnTo>
                    <a:pt x="27797" y="239975"/>
                  </a:lnTo>
                  <a:lnTo>
                    <a:pt x="7345" y="198558"/>
                  </a:lnTo>
                  <a:lnTo>
                    <a:pt x="0" y="150875"/>
                  </a:lnTo>
                  <a:close/>
                </a:path>
              </a:pathLst>
            </a:custGeom>
            <a:ln w="12699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022718" y="4891278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96302" y="2648457"/>
            <a:ext cx="300990" cy="316230"/>
            <a:chOff x="7496302" y="2648457"/>
            <a:chExt cx="300990" cy="316230"/>
          </a:xfrm>
        </p:grpSpPr>
        <p:sp>
          <p:nvSpPr>
            <p:cNvPr id="20" name="object 20"/>
            <p:cNvSpPr/>
            <p:nvPr/>
          </p:nvSpPr>
          <p:spPr>
            <a:xfrm>
              <a:off x="7502652" y="2654807"/>
              <a:ext cx="288290" cy="303530"/>
            </a:xfrm>
            <a:custGeom>
              <a:avLst/>
              <a:gdLst/>
              <a:ahLst/>
              <a:cxnLst/>
              <a:rect l="l" t="t" r="r" b="b"/>
              <a:pathLst>
                <a:path w="288290" h="303530">
                  <a:moveTo>
                    <a:pt x="144018" y="0"/>
                  </a:moveTo>
                  <a:lnTo>
                    <a:pt x="98511" y="7735"/>
                  </a:lnTo>
                  <a:lnTo>
                    <a:pt x="58978" y="29272"/>
                  </a:lnTo>
                  <a:lnTo>
                    <a:pt x="27797" y="62106"/>
                  </a:lnTo>
                  <a:lnTo>
                    <a:pt x="7345" y="103729"/>
                  </a:lnTo>
                  <a:lnTo>
                    <a:pt x="0" y="151637"/>
                  </a:lnTo>
                  <a:lnTo>
                    <a:pt x="7345" y="199546"/>
                  </a:lnTo>
                  <a:lnTo>
                    <a:pt x="27797" y="241169"/>
                  </a:lnTo>
                  <a:lnTo>
                    <a:pt x="58978" y="274003"/>
                  </a:lnTo>
                  <a:lnTo>
                    <a:pt x="98511" y="295540"/>
                  </a:lnTo>
                  <a:lnTo>
                    <a:pt x="144018" y="303275"/>
                  </a:lnTo>
                  <a:lnTo>
                    <a:pt x="189524" y="295540"/>
                  </a:lnTo>
                  <a:lnTo>
                    <a:pt x="229057" y="274003"/>
                  </a:lnTo>
                  <a:lnTo>
                    <a:pt x="260238" y="241169"/>
                  </a:lnTo>
                  <a:lnTo>
                    <a:pt x="280690" y="199546"/>
                  </a:lnTo>
                  <a:lnTo>
                    <a:pt x="288036" y="151637"/>
                  </a:lnTo>
                  <a:lnTo>
                    <a:pt x="280690" y="103729"/>
                  </a:lnTo>
                  <a:lnTo>
                    <a:pt x="260238" y="62106"/>
                  </a:lnTo>
                  <a:lnTo>
                    <a:pt x="229057" y="29272"/>
                  </a:lnTo>
                  <a:lnTo>
                    <a:pt x="189524" y="773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502652" y="2654807"/>
              <a:ext cx="288290" cy="303530"/>
            </a:xfrm>
            <a:custGeom>
              <a:avLst/>
              <a:gdLst/>
              <a:ahLst/>
              <a:cxnLst/>
              <a:rect l="l" t="t" r="r" b="b"/>
              <a:pathLst>
                <a:path w="288290" h="303530">
                  <a:moveTo>
                    <a:pt x="0" y="151637"/>
                  </a:moveTo>
                  <a:lnTo>
                    <a:pt x="7345" y="103729"/>
                  </a:lnTo>
                  <a:lnTo>
                    <a:pt x="27797" y="62106"/>
                  </a:lnTo>
                  <a:lnTo>
                    <a:pt x="58978" y="29272"/>
                  </a:lnTo>
                  <a:lnTo>
                    <a:pt x="98511" y="7735"/>
                  </a:lnTo>
                  <a:lnTo>
                    <a:pt x="144018" y="0"/>
                  </a:lnTo>
                  <a:lnTo>
                    <a:pt x="189524" y="7735"/>
                  </a:lnTo>
                  <a:lnTo>
                    <a:pt x="229057" y="29272"/>
                  </a:lnTo>
                  <a:lnTo>
                    <a:pt x="260238" y="62106"/>
                  </a:lnTo>
                  <a:lnTo>
                    <a:pt x="280690" y="103729"/>
                  </a:lnTo>
                  <a:lnTo>
                    <a:pt x="288036" y="151637"/>
                  </a:lnTo>
                  <a:lnTo>
                    <a:pt x="280690" y="199546"/>
                  </a:lnTo>
                  <a:lnTo>
                    <a:pt x="260238" y="241169"/>
                  </a:lnTo>
                  <a:lnTo>
                    <a:pt x="229057" y="274003"/>
                  </a:lnTo>
                  <a:lnTo>
                    <a:pt x="189524" y="295540"/>
                  </a:lnTo>
                  <a:lnTo>
                    <a:pt x="144018" y="303275"/>
                  </a:lnTo>
                  <a:lnTo>
                    <a:pt x="98511" y="295540"/>
                  </a:lnTo>
                  <a:lnTo>
                    <a:pt x="58978" y="274003"/>
                  </a:lnTo>
                  <a:lnTo>
                    <a:pt x="27797" y="241169"/>
                  </a:lnTo>
                  <a:lnTo>
                    <a:pt x="7345" y="199546"/>
                  </a:lnTo>
                  <a:lnTo>
                    <a:pt x="0" y="151637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7577708" y="264795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8234" y="523494"/>
            <a:ext cx="5541645" cy="118872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199390" rIns="0" bIns="0" rtlCol="0" vert="horz">
            <a:spAutoFit/>
          </a:bodyPr>
          <a:lstStyle/>
          <a:p>
            <a:pPr algn="ctr" marR="19050">
              <a:lnSpc>
                <a:spcPts val="2850"/>
              </a:lnSpc>
              <a:spcBef>
                <a:spcPts val="1570"/>
              </a:spcBef>
              <a:tabLst>
                <a:tab pos="1329055" algn="l"/>
                <a:tab pos="3575685" algn="l"/>
                <a:tab pos="4966970" algn="l"/>
              </a:tabLst>
            </a:pPr>
            <a:r>
              <a:rPr dirty="0" sz="2500" spc="155">
                <a:solidFill>
                  <a:srgbClr val="252525"/>
                </a:solidFill>
                <a:latin typeface="Gill Sans MT"/>
                <a:cs typeface="Gill Sans MT"/>
              </a:rPr>
              <a:t>NEWER	</a:t>
            </a:r>
            <a:r>
              <a:rPr dirty="0" sz="2500" spc="120">
                <a:solidFill>
                  <a:srgbClr val="252525"/>
                </a:solidFill>
                <a:latin typeface="Gill Sans MT"/>
                <a:cs typeface="Gill Sans MT"/>
              </a:rPr>
              <a:t>MULTIFAMILY	</a:t>
            </a:r>
            <a:r>
              <a:rPr dirty="0" sz="2500" spc="125">
                <a:solidFill>
                  <a:srgbClr val="252525"/>
                </a:solidFill>
                <a:latin typeface="Gill Sans MT"/>
                <a:cs typeface="Gill Sans MT"/>
              </a:rPr>
              <a:t>RENTAL	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–</a:t>
            </a:r>
            <a:endParaRPr sz="2500">
              <a:latin typeface="Gill Sans MT"/>
              <a:cs typeface="Gill Sans MT"/>
            </a:endParaRPr>
          </a:p>
          <a:p>
            <a:pPr algn="ctr" marR="26034">
              <a:lnSpc>
                <a:spcPts val="2850"/>
              </a:lnSpc>
              <a:tabLst>
                <a:tab pos="2378710" algn="l"/>
              </a:tabLst>
            </a:pPr>
            <a:r>
              <a:rPr dirty="0" sz="2500" spc="125">
                <a:solidFill>
                  <a:srgbClr val="252525"/>
                </a:solidFill>
                <a:latin typeface="Gill Sans MT"/>
                <a:cs typeface="Gill Sans MT"/>
              </a:rPr>
              <a:t>DOWNTOWN	</a:t>
            </a: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PENSACOLA</a:t>
            </a:r>
            <a:endParaRPr sz="2500">
              <a:latin typeface="Gill Sans MT"/>
              <a:cs typeface="Gill Sans MT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456553" y="167639"/>
          <a:ext cx="5551805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/>
                <a:gridCol w="1760220"/>
                <a:gridCol w="1880870"/>
                <a:gridCol w="840739"/>
                <a:gridCol w="761364"/>
              </a:tblGrid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Gill Sans MT"/>
                          <a:cs typeface="Gill Sans MT"/>
                        </a:rPr>
                        <a:t>Property</a:t>
                      </a:r>
                      <a:r>
                        <a:rPr dirty="0" sz="1400" spc="-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Address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Gill Sans MT"/>
                          <a:cs typeface="Gill Sans MT"/>
                        </a:rPr>
                        <a:t>Property</a:t>
                      </a:r>
                      <a:r>
                        <a:rPr dirty="0" sz="1400" spc="-7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15">
                          <a:latin typeface="Gill Sans MT"/>
                          <a:cs typeface="Gill Sans MT"/>
                        </a:rPr>
                        <a:t>Name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24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5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dirty="0" sz="1400" spc="-6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dirty="0" sz="14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1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dirty="0" sz="1400" spc="1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dirty="0" sz="1400" spc="-5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dirty="0" sz="1400" spc="5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90">
                          <a:latin typeface="Gill Sans MT"/>
                          <a:cs typeface="Gill Sans MT"/>
                        </a:rPr>
                        <a:t>#</a:t>
                      </a:r>
                      <a:r>
                        <a:rPr dirty="0" sz="1400" spc="-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Units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6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 spc="1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dirty="0" sz="1400" spc="1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rket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25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400" spc="1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marR="6350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1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51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25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4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Coyle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St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675"/>
                        </a:lnSpc>
                      </a:pPr>
                      <a:r>
                        <a:rPr dirty="0" sz="1400" spc="-35">
                          <a:latin typeface="Gill Sans MT"/>
                          <a:cs typeface="Gill Sans MT"/>
                        </a:rPr>
                        <a:t>Palmilla</a:t>
                      </a:r>
                      <a:r>
                        <a:rPr dirty="0" sz="1400" spc="-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Apartments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2023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240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r" marR="6350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101</a:t>
                      </a:r>
                      <a:r>
                        <a:rPr dirty="0" sz="1400" spc="-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25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4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25">
                          <a:latin typeface="Gill Sans MT"/>
                          <a:cs typeface="Gill Sans MT"/>
                        </a:rPr>
                        <a:t>Romana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5">
                          <a:latin typeface="Gill Sans MT"/>
                          <a:cs typeface="Gill Sans MT"/>
                        </a:rPr>
                        <a:t>St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675"/>
                        </a:lnSpc>
                      </a:pPr>
                      <a:r>
                        <a:rPr dirty="0" sz="1400" spc="-30">
                          <a:latin typeface="Gill Sans MT"/>
                          <a:cs typeface="Gill Sans MT"/>
                        </a:rPr>
                        <a:t>Southtowne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2018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258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400" spc="-35">
                          <a:latin typeface="Gill Sans MT"/>
                          <a:cs typeface="Gill Sans MT"/>
                        </a:rPr>
                        <a:t>Rent</a:t>
                      </a:r>
                      <a:r>
                        <a:rPr dirty="0" sz="1400" spc="-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Restricted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113664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 marR="6350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3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1717</a:t>
                      </a:r>
                      <a:r>
                        <a:rPr dirty="0" sz="1400" spc="-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15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Cervantes</a:t>
                      </a:r>
                      <a:r>
                        <a:rPr dirty="0" sz="14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5">
                          <a:latin typeface="Gill Sans MT"/>
                          <a:cs typeface="Gill Sans MT"/>
                        </a:rPr>
                        <a:t>St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675"/>
                        </a:lnSpc>
                      </a:pPr>
                      <a:r>
                        <a:rPr dirty="0" sz="1400" spc="-50">
                          <a:latin typeface="Gill Sans MT"/>
                          <a:cs typeface="Gill Sans MT"/>
                        </a:rPr>
                        <a:t>Vista</a:t>
                      </a:r>
                      <a:r>
                        <a:rPr dirty="0" sz="14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17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at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Cervantes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2020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72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algn="r" marR="62865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4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2910</a:t>
                      </a:r>
                      <a:r>
                        <a:rPr dirty="0" sz="1400" spc="-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1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dirty="0" sz="14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Soto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St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675"/>
                        </a:lnSpc>
                      </a:pPr>
                      <a:r>
                        <a:rPr dirty="0" sz="1400" spc="-45">
                          <a:latin typeface="Gill Sans MT"/>
                          <a:cs typeface="Gill Sans MT"/>
                        </a:rPr>
                        <a:t>Brownsville</a:t>
                      </a:r>
                      <a:r>
                        <a:rPr dirty="0" sz="1400" spc="-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Manor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2020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88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26695">
                <a:tc>
                  <a:txBody>
                    <a:bodyPr/>
                    <a:lstStyle/>
                    <a:p>
                      <a:pPr algn="r" marR="63500">
                        <a:lnSpc>
                          <a:spcPts val="1675"/>
                        </a:lnSpc>
                      </a:pPr>
                      <a:r>
                        <a:rPr dirty="0" sz="1400">
                          <a:latin typeface="Gill Sans MT"/>
                          <a:cs typeface="Gill Sans MT"/>
                        </a:rPr>
                        <a:t>5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675"/>
                        </a:lnSpc>
                      </a:pPr>
                      <a:r>
                        <a:rPr dirty="0" sz="1400" spc="-5">
                          <a:latin typeface="Gill Sans MT"/>
                          <a:cs typeface="Gill Sans MT"/>
                        </a:rPr>
                        <a:t>3390</a:t>
                      </a:r>
                      <a:r>
                        <a:rPr dirty="0" sz="1400" spc="-5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0">
                          <a:latin typeface="Gill Sans MT"/>
                          <a:cs typeface="Gill Sans MT"/>
                        </a:rPr>
                        <a:t>West</a:t>
                      </a:r>
                      <a:r>
                        <a:rPr dirty="0" sz="14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45">
                          <a:latin typeface="Gill Sans MT"/>
                          <a:cs typeface="Gill Sans MT"/>
                        </a:rPr>
                        <a:t>Park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 Pl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675"/>
                        </a:lnSpc>
                      </a:pPr>
                      <a:r>
                        <a:rPr dirty="0" sz="1400" spc="-35">
                          <a:latin typeface="Gill Sans MT"/>
                          <a:cs typeface="Gill Sans MT"/>
                        </a:rPr>
                        <a:t>Fairfield</a:t>
                      </a:r>
                      <a:r>
                        <a:rPr dirty="0" sz="1400" spc="-30">
                          <a:latin typeface="Gill Sans MT"/>
                          <a:cs typeface="Gill Sans MT"/>
                        </a:rPr>
                        <a:t> Manor</a:t>
                      </a:r>
                      <a:r>
                        <a:rPr dirty="0" sz="14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35">
                          <a:latin typeface="Gill Sans MT"/>
                          <a:cs typeface="Gill Sans MT"/>
                        </a:rPr>
                        <a:t>Senior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2016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1675"/>
                        </a:lnSpc>
                      </a:pPr>
                      <a:r>
                        <a:rPr dirty="0" sz="1400" spc="5">
                          <a:latin typeface="Gill Sans MT"/>
                          <a:cs typeface="Gill Sans MT"/>
                        </a:rPr>
                        <a:t>92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6533133" y="577341"/>
            <a:ext cx="5554345" cy="505459"/>
            <a:chOff x="6533133" y="577341"/>
            <a:chExt cx="5554345" cy="505459"/>
          </a:xfrm>
        </p:grpSpPr>
        <p:sp>
          <p:nvSpPr>
            <p:cNvPr id="26" name="object 26"/>
            <p:cNvSpPr/>
            <p:nvPr/>
          </p:nvSpPr>
          <p:spPr>
            <a:xfrm>
              <a:off x="6539483" y="583691"/>
              <a:ext cx="5541645" cy="492759"/>
            </a:xfrm>
            <a:custGeom>
              <a:avLst/>
              <a:gdLst/>
              <a:ahLst/>
              <a:cxnLst/>
              <a:rect l="l" t="t" r="r" b="b"/>
              <a:pathLst>
                <a:path w="5541645" h="492759">
                  <a:moveTo>
                    <a:pt x="2770632" y="0"/>
                  </a:moveTo>
                  <a:lnTo>
                    <a:pt x="2610667" y="403"/>
                  </a:lnTo>
                  <a:lnTo>
                    <a:pt x="2453089" y="1599"/>
                  </a:lnTo>
                  <a:lnTo>
                    <a:pt x="2298146" y="3565"/>
                  </a:lnTo>
                  <a:lnTo>
                    <a:pt x="2146082" y="6280"/>
                  </a:lnTo>
                  <a:lnTo>
                    <a:pt x="1997144" y="9722"/>
                  </a:lnTo>
                  <a:lnTo>
                    <a:pt x="1851580" y="13868"/>
                  </a:lnTo>
                  <a:lnTo>
                    <a:pt x="1709634" y="18697"/>
                  </a:lnTo>
                  <a:lnTo>
                    <a:pt x="1571554" y="24186"/>
                  </a:lnTo>
                  <a:lnTo>
                    <a:pt x="1437586" y="30315"/>
                  </a:lnTo>
                  <a:lnTo>
                    <a:pt x="1307976" y="37061"/>
                  </a:lnTo>
                  <a:lnTo>
                    <a:pt x="1182970" y="44402"/>
                  </a:lnTo>
                  <a:lnTo>
                    <a:pt x="1062816" y="52315"/>
                  </a:lnTo>
                  <a:lnTo>
                    <a:pt x="947759" y="60781"/>
                  </a:lnTo>
                  <a:lnTo>
                    <a:pt x="838046" y="69775"/>
                  </a:lnTo>
                  <a:lnTo>
                    <a:pt x="733923" y="79277"/>
                  </a:lnTo>
                  <a:lnTo>
                    <a:pt x="684035" y="84211"/>
                  </a:lnTo>
                  <a:lnTo>
                    <a:pt x="635637" y="89264"/>
                  </a:lnTo>
                  <a:lnTo>
                    <a:pt x="588760" y="94433"/>
                  </a:lnTo>
                  <a:lnTo>
                    <a:pt x="543434" y="99715"/>
                  </a:lnTo>
                  <a:lnTo>
                    <a:pt x="499690" y="105107"/>
                  </a:lnTo>
                  <a:lnTo>
                    <a:pt x="457560" y="110607"/>
                  </a:lnTo>
                  <a:lnTo>
                    <a:pt x="417074" y="116212"/>
                  </a:lnTo>
                  <a:lnTo>
                    <a:pt x="378262" y="121920"/>
                  </a:lnTo>
                  <a:lnTo>
                    <a:pt x="305786" y="133629"/>
                  </a:lnTo>
                  <a:lnTo>
                    <a:pt x="240378" y="145715"/>
                  </a:lnTo>
                  <a:lnTo>
                    <a:pt x="182286" y="158155"/>
                  </a:lnTo>
                  <a:lnTo>
                    <a:pt x="131754" y="170926"/>
                  </a:lnTo>
                  <a:lnTo>
                    <a:pt x="89031" y="184008"/>
                  </a:lnTo>
                  <a:lnTo>
                    <a:pt x="40123" y="204164"/>
                  </a:lnTo>
                  <a:lnTo>
                    <a:pt x="4540" y="231920"/>
                  </a:lnTo>
                  <a:lnTo>
                    <a:pt x="0" y="246125"/>
                  </a:lnTo>
                  <a:lnTo>
                    <a:pt x="1140" y="253253"/>
                  </a:lnTo>
                  <a:lnTo>
                    <a:pt x="27992" y="281237"/>
                  </a:lnTo>
                  <a:lnTo>
                    <a:pt x="70674" y="301592"/>
                  </a:lnTo>
                  <a:lnTo>
                    <a:pt x="109401" y="314821"/>
                  </a:lnTo>
                  <a:lnTo>
                    <a:pt x="156059" y="327750"/>
                  </a:lnTo>
                  <a:lnTo>
                    <a:pt x="210402" y="340359"/>
                  </a:lnTo>
                  <a:lnTo>
                    <a:pt x="272183" y="352624"/>
                  </a:lnTo>
                  <a:lnTo>
                    <a:pt x="341156" y="364525"/>
                  </a:lnTo>
                  <a:lnTo>
                    <a:pt x="417074" y="376039"/>
                  </a:lnTo>
                  <a:lnTo>
                    <a:pt x="457560" y="381644"/>
                  </a:lnTo>
                  <a:lnTo>
                    <a:pt x="499690" y="387144"/>
                  </a:lnTo>
                  <a:lnTo>
                    <a:pt x="543434" y="392536"/>
                  </a:lnTo>
                  <a:lnTo>
                    <a:pt x="588760" y="397818"/>
                  </a:lnTo>
                  <a:lnTo>
                    <a:pt x="635637" y="402987"/>
                  </a:lnTo>
                  <a:lnTo>
                    <a:pt x="684035" y="408040"/>
                  </a:lnTo>
                  <a:lnTo>
                    <a:pt x="733923" y="412974"/>
                  </a:lnTo>
                  <a:lnTo>
                    <a:pt x="838046" y="422476"/>
                  </a:lnTo>
                  <a:lnTo>
                    <a:pt x="947759" y="431470"/>
                  </a:lnTo>
                  <a:lnTo>
                    <a:pt x="1062816" y="439936"/>
                  </a:lnTo>
                  <a:lnTo>
                    <a:pt x="1182970" y="447849"/>
                  </a:lnTo>
                  <a:lnTo>
                    <a:pt x="1307976" y="455190"/>
                  </a:lnTo>
                  <a:lnTo>
                    <a:pt x="1437586" y="461936"/>
                  </a:lnTo>
                  <a:lnTo>
                    <a:pt x="1571554" y="468065"/>
                  </a:lnTo>
                  <a:lnTo>
                    <a:pt x="1709634" y="473554"/>
                  </a:lnTo>
                  <a:lnTo>
                    <a:pt x="1851580" y="478383"/>
                  </a:lnTo>
                  <a:lnTo>
                    <a:pt x="1997144" y="482529"/>
                  </a:lnTo>
                  <a:lnTo>
                    <a:pt x="2146082" y="485971"/>
                  </a:lnTo>
                  <a:lnTo>
                    <a:pt x="2298146" y="488686"/>
                  </a:lnTo>
                  <a:lnTo>
                    <a:pt x="2453089" y="490652"/>
                  </a:lnTo>
                  <a:lnTo>
                    <a:pt x="2610667" y="491848"/>
                  </a:lnTo>
                  <a:lnTo>
                    <a:pt x="2770632" y="492252"/>
                  </a:lnTo>
                  <a:lnTo>
                    <a:pt x="2930596" y="491848"/>
                  </a:lnTo>
                  <a:lnTo>
                    <a:pt x="3088174" y="490652"/>
                  </a:lnTo>
                  <a:lnTo>
                    <a:pt x="3243117" y="488686"/>
                  </a:lnTo>
                  <a:lnTo>
                    <a:pt x="3395181" y="485971"/>
                  </a:lnTo>
                  <a:lnTo>
                    <a:pt x="3544119" y="482529"/>
                  </a:lnTo>
                  <a:lnTo>
                    <a:pt x="3689683" y="478383"/>
                  </a:lnTo>
                  <a:lnTo>
                    <a:pt x="3831629" y="473554"/>
                  </a:lnTo>
                  <a:lnTo>
                    <a:pt x="3969709" y="468065"/>
                  </a:lnTo>
                  <a:lnTo>
                    <a:pt x="4103677" y="461936"/>
                  </a:lnTo>
                  <a:lnTo>
                    <a:pt x="4233287" y="455190"/>
                  </a:lnTo>
                  <a:lnTo>
                    <a:pt x="4358293" y="447849"/>
                  </a:lnTo>
                  <a:lnTo>
                    <a:pt x="4478447" y="439936"/>
                  </a:lnTo>
                  <a:lnTo>
                    <a:pt x="4593504" y="431470"/>
                  </a:lnTo>
                  <a:lnTo>
                    <a:pt x="4703217" y="422476"/>
                  </a:lnTo>
                  <a:lnTo>
                    <a:pt x="4807340" y="412974"/>
                  </a:lnTo>
                  <a:lnTo>
                    <a:pt x="4857228" y="408040"/>
                  </a:lnTo>
                  <a:lnTo>
                    <a:pt x="4905626" y="402987"/>
                  </a:lnTo>
                  <a:lnTo>
                    <a:pt x="4952503" y="397818"/>
                  </a:lnTo>
                  <a:lnTo>
                    <a:pt x="4997829" y="392536"/>
                  </a:lnTo>
                  <a:lnTo>
                    <a:pt x="5041573" y="387144"/>
                  </a:lnTo>
                  <a:lnTo>
                    <a:pt x="5083703" y="381644"/>
                  </a:lnTo>
                  <a:lnTo>
                    <a:pt x="5124189" y="376039"/>
                  </a:lnTo>
                  <a:lnTo>
                    <a:pt x="5163001" y="370331"/>
                  </a:lnTo>
                  <a:lnTo>
                    <a:pt x="5235477" y="358622"/>
                  </a:lnTo>
                  <a:lnTo>
                    <a:pt x="5300885" y="346536"/>
                  </a:lnTo>
                  <a:lnTo>
                    <a:pt x="5358977" y="334096"/>
                  </a:lnTo>
                  <a:lnTo>
                    <a:pt x="5409509" y="321325"/>
                  </a:lnTo>
                  <a:lnTo>
                    <a:pt x="5452232" y="308243"/>
                  </a:lnTo>
                  <a:lnTo>
                    <a:pt x="5501140" y="288087"/>
                  </a:lnTo>
                  <a:lnTo>
                    <a:pt x="5536723" y="260331"/>
                  </a:lnTo>
                  <a:lnTo>
                    <a:pt x="5541264" y="246125"/>
                  </a:lnTo>
                  <a:lnTo>
                    <a:pt x="5540123" y="238998"/>
                  </a:lnTo>
                  <a:lnTo>
                    <a:pt x="5513271" y="211014"/>
                  </a:lnTo>
                  <a:lnTo>
                    <a:pt x="5470589" y="190659"/>
                  </a:lnTo>
                  <a:lnTo>
                    <a:pt x="5431862" y="177430"/>
                  </a:lnTo>
                  <a:lnTo>
                    <a:pt x="5385204" y="164501"/>
                  </a:lnTo>
                  <a:lnTo>
                    <a:pt x="5330861" y="151892"/>
                  </a:lnTo>
                  <a:lnTo>
                    <a:pt x="5269080" y="139627"/>
                  </a:lnTo>
                  <a:lnTo>
                    <a:pt x="5200107" y="127726"/>
                  </a:lnTo>
                  <a:lnTo>
                    <a:pt x="5124189" y="116212"/>
                  </a:lnTo>
                  <a:lnTo>
                    <a:pt x="5083703" y="110607"/>
                  </a:lnTo>
                  <a:lnTo>
                    <a:pt x="5041573" y="105107"/>
                  </a:lnTo>
                  <a:lnTo>
                    <a:pt x="4997829" y="99715"/>
                  </a:lnTo>
                  <a:lnTo>
                    <a:pt x="4952503" y="94433"/>
                  </a:lnTo>
                  <a:lnTo>
                    <a:pt x="4905626" y="89264"/>
                  </a:lnTo>
                  <a:lnTo>
                    <a:pt x="4857228" y="84211"/>
                  </a:lnTo>
                  <a:lnTo>
                    <a:pt x="4807340" y="79277"/>
                  </a:lnTo>
                  <a:lnTo>
                    <a:pt x="4703217" y="69775"/>
                  </a:lnTo>
                  <a:lnTo>
                    <a:pt x="4593504" y="60781"/>
                  </a:lnTo>
                  <a:lnTo>
                    <a:pt x="4478447" y="52315"/>
                  </a:lnTo>
                  <a:lnTo>
                    <a:pt x="4358293" y="44402"/>
                  </a:lnTo>
                  <a:lnTo>
                    <a:pt x="4233287" y="37061"/>
                  </a:lnTo>
                  <a:lnTo>
                    <a:pt x="4103677" y="30315"/>
                  </a:lnTo>
                  <a:lnTo>
                    <a:pt x="3969709" y="24186"/>
                  </a:lnTo>
                  <a:lnTo>
                    <a:pt x="3831629" y="18697"/>
                  </a:lnTo>
                  <a:lnTo>
                    <a:pt x="3689683" y="13868"/>
                  </a:lnTo>
                  <a:lnTo>
                    <a:pt x="3544119" y="9722"/>
                  </a:lnTo>
                  <a:lnTo>
                    <a:pt x="3395181" y="6280"/>
                  </a:lnTo>
                  <a:lnTo>
                    <a:pt x="3243117" y="3565"/>
                  </a:lnTo>
                  <a:lnTo>
                    <a:pt x="3088174" y="1599"/>
                  </a:lnTo>
                  <a:lnTo>
                    <a:pt x="2930596" y="403"/>
                  </a:lnTo>
                  <a:lnTo>
                    <a:pt x="2770632" y="0"/>
                  </a:lnTo>
                  <a:close/>
                </a:path>
              </a:pathLst>
            </a:custGeom>
            <a:solidFill>
              <a:srgbClr val="F6A11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539483" y="583691"/>
              <a:ext cx="5541645" cy="492759"/>
            </a:xfrm>
            <a:custGeom>
              <a:avLst/>
              <a:gdLst/>
              <a:ahLst/>
              <a:cxnLst/>
              <a:rect l="l" t="t" r="r" b="b"/>
              <a:pathLst>
                <a:path w="5541645" h="492759">
                  <a:moveTo>
                    <a:pt x="0" y="246125"/>
                  </a:moveTo>
                  <a:lnTo>
                    <a:pt x="27992" y="211014"/>
                  </a:lnTo>
                  <a:lnTo>
                    <a:pt x="70674" y="190659"/>
                  </a:lnTo>
                  <a:lnTo>
                    <a:pt x="109401" y="177430"/>
                  </a:lnTo>
                  <a:lnTo>
                    <a:pt x="156059" y="164501"/>
                  </a:lnTo>
                  <a:lnTo>
                    <a:pt x="210402" y="151892"/>
                  </a:lnTo>
                  <a:lnTo>
                    <a:pt x="272183" y="139627"/>
                  </a:lnTo>
                  <a:lnTo>
                    <a:pt x="341156" y="127726"/>
                  </a:lnTo>
                  <a:lnTo>
                    <a:pt x="417074" y="116212"/>
                  </a:lnTo>
                  <a:lnTo>
                    <a:pt x="457560" y="110607"/>
                  </a:lnTo>
                  <a:lnTo>
                    <a:pt x="499690" y="105107"/>
                  </a:lnTo>
                  <a:lnTo>
                    <a:pt x="543434" y="99715"/>
                  </a:lnTo>
                  <a:lnTo>
                    <a:pt x="588760" y="94433"/>
                  </a:lnTo>
                  <a:lnTo>
                    <a:pt x="635637" y="89264"/>
                  </a:lnTo>
                  <a:lnTo>
                    <a:pt x="684035" y="84211"/>
                  </a:lnTo>
                  <a:lnTo>
                    <a:pt x="733923" y="79277"/>
                  </a:lnTo>
                  <a:lnTo>
                    <a:pt x="785271" y="74464"/>
                  </a:lnTo>
                  <a:lnTo>
                    <a:pt x="838046" y="69775"/>
                  </a:lnTo>
                  <a:lnTo>
                    <a:pt x="892219" y="65213"/>
                  </a:lnTo>
                  <a:lnTo>
                    <a:pt x="947759" y="60781"/>
                  </a:lnTo>
                  <a:lnTo>
                    <a:pt x="1004635" y="56480"/>
                  </a:lnTo>
                  <a:lnTo>
                    <a:pt x="1062816" y="52315"/>
                  </a:lnTo>
                  <a:lnTo>
                    <a:pt x="1122271" y="48288"/>
                  </a:lnTo>
                  <a:lnTo>
                    <a:pt x="1182970" y="44402"/>
                  </a:lnTo>
                  <a:lnTo>
                    <a:pt x="1244882" y="40658"/>
                  </a:lnTo>
                  <a:lnTo>
                    <a:pt x="1307976" y="37061"/>
                  </a:lnTo>
                  <a:lnTo>
                    <a:pt x="1372220" y="33612"/>
                  </a:lnTo>
                  <a:lnTo>
                    <a:pt x="1437586" y="30315"/>
                  </a:lnTo>
                  <a:lnTo>
                    <a:pt x="1504040" y="27172"/>
                  </a:lnTo>
                  <a:lnTo>
                    <a:pt x="1571554" y="24186"/>
                  </a:lnTo>
                  <a:lnTo>
                    <a:pt x="1640095" y="21360"/>
                  </a:lnTo>
                  <a:lnTo>
                    <a:pt x="1709634" y="18697"/>
                  </a:lnTo>
                  <a:lnTo>
                    <a:pt x="1780139" y="16198"/>
                  </a:lnTo>
                  <a:lnTo>
                    <a:pt x="1851580" y="13868"/>
                  </a:lnTo>
                  <a:lnTo>
                    <a:pt x="1923925" y="11708"/>
                  </a:lnTo>
                  <a:lnTo>
                    <a:pt x="1997144" y="9722"/>
                  </a:lnTo>
                  <a:lnTo>
                    <a:pt x="2071207" y="7911"/>
                  </a:lnTo>
                  <a:lnTo>
                    <a:pt x="2146082" y="6280"/>
                  </a:lnTo>
                  <a:lnTo>
                    <a:pt x="2221738" y="4830"/>
                  </a:lnTo>
                  <a:lnTo>
                    <a:pt x="2298146" y="3565"/>
                  </a:lnTo>
                  <a:lnTo>
                    <a:pt x="2375273" y="2487"/>
                  </a:lnTo>
                  <a:lnTo>
                    <a:pt x="2453089" y="1599"/>
                  </a:lnTo>
                  <a:lnTo>
                    <a:pt x="2531564" y="903"/>
                  </a:lnTo>
                  <a:lnTo>
                    <a:pt x="2610667" y="403"/>
                  </a:lnTo>
                  <a:lnTo>
                    <a:pt x="2690366" y="101"/>
                  </a:lnTo>
                  <a:lnTo>
                    <a:pt x="2770632" y="0"/>
                  </a:lnTo>
                  <a:lnTo>
                    <a:pt x="2850897" y="101"/>
                  </a:lnTo>
                  <a:lnTo>
                    <a:pt x="2930596" y="403"/>
                  </a:lnTo>
                  <a:lnTo>
                    <a:pt x="3009699" y="903"/>
                  </a:lnTo>
                  <a:lnTo>
                    <a:pt x="3088174" y="1599"/>
                  </a:lnTo>
                  <a:lnTo>
                    <a:pt x="3165990" y="2487"/>
                  </a:lnTo>
                  <a:lnTo>
                    <a:pt x="3243117" y="3565"/>
                  </a:lnTo>
                  <a:lnTo>
                    <a:pt x="3319525" y="4830"/>
                  </a:lnTo>
                  <a:lnTo>
                    <a:pt x="3395181" y="6280"/>
                  </a:lnTo>
                  <a:lnTo>
                    <a:pt x="3470056" y="7911"/>
                  </a:lnTo>
                  <a:lnTo>
                    <a:pt x="3544119" y="9722"/>
                  </a:lnTo>
                  <a:lnTo>
                    <a:pt x="3617338" y="11708"/>
                  </a:lnTo>
                  <a:lnTo>
                    <a:pt x="3689683" y="13868"/>
                  </a:lnTo>
                  <a:lnTo>
                    <a:pt x="3761124" y="16198"/>
                  </a:lnTo>
                  <a:lnTo>
                    <a:pt x="3831629" y="18697"/>
                  </a:lnTo>
                  <a:lnTo>
                    <a:pt x="3901168" y="21360"/>
                  </a:lnTo>
                  <a:lnTo>
                    <a:pt x="3969709" y="24186"/>
                  </a:lnTo>
                  <a:lnTo>
                    <a:pt x="4037223" y="27172"/>
                  </a:lnTo>
                  <a:lnTo>
                    <a:pt x="4103677" y="30315"/>
                  </a:lnTo>
                  <a:lnTo>
                    <a:pt x="4169043" y="33612"/>
                  </a:lnTo>
                  <a:lnTo>
                    <a:pt x="4233287" y="37061"/>
                  </a:lnTo>
                  <a:lnTo>
                    <a:pt x="4296381" y="40658"/>
                  </a:lnTo>
                  <a:lnTo>
                    <a:pt x="4358293" y="44402"/>
                  </a:lnTo>
                  <a:lnTo>
                    <a:pt x="4418992" y="48288"/>
                  </a:lnTo>
                  <a:lnTo>
                    <a:pt x="4478447" y="52315"/>
                  </a:lnTo>
                  <a:lnTo>
                    <a:pt x="4536628" y="56480"/>
                  </a:lnTo>
                  <a:lnTo>
                    <a:pt x="4593504" y="60781"/>
                  </a:lnTo>
                  <a:lnTo>
                    <a:pt x="4649044" y="65213"/>
                  </a:lnTo>
                  <a:lnTo>
                    <a:pt x="4703217" y="69775"/>
                  </a:lnTo>
                  <a:lnTo>
                    <a:pt x="4755992" y="74464"/>
                  </a:lnTo>
                  <a:lnTo>
                    <a:pt x="4807340" y="79277"/>
                  </a:lnTo>
                  <a:lnTo>
                    <a:pt x="4857228" y="84211"/>
                  </a:lnTo>
                  <a:lnTo>
                    <a:pt x="4905626" y="89264"/>
                  </a:lnTo>
                  <a:lnTo>
                    <a:pt x="4952503" y="94433"/>
                  </a:lnTo>
                  <a:lnTo>
                    <a:pt x="4997829" y="99715"/>
                  </a:lnTo>
                  <a:lnTo>
                    <a:pt x="5041573" y="105107"/>
                  </a:lnTo>
                  <a:lnTo>
                    <a:pt x="5083703" y="110607"/>
                  </a:lnTo>
                  <a:lnTo>
                    <a:pt x="5124189" y="116212"/>
                  </a:lnTo>
                  <a:lnTo>
                    <a:pt x="5163001" y="121919"/>
                  </a:lnTo>
                  <a:lnTo>
                    <a:pt x="5235477" y="133629"/>
                  </a:lnTo>
                  <a:lnTo>
                    <a:pt x="5300885" y="145715"/>
                  </a:lnTo>
                  <a:lnTo>
                    <a:pt x="5358977" y="158155"/>
                  </a:lnTo>
                  <a:lnTo>
                    <a:pt x="5409509" y="170926"/>
                  </a:lnTo>
                  <a:lnTo>
                    <a:pt x="5452232" y="184008"/>
                  </a:lnTo>
                  <a:lnTo>
                    <a:pt x="5501140" y="204164"/>
                  </a:lnTo>
                  <a:lnTo>
                    <a:pt x="5536723" y="231920"/>
                  </a:lnTo>
                  <a:lnTo>
                    <a:pt x="5541264" y="246125"/>
                  </a:lnTo>
                  <a:lnTo>
                    <a:pt x="5540123" y="253253"/>
                  </a:lnTo>
                  <a:lnTo>
                    <a:pt x="5513271" y="281237"/>
                  </a:lnTo>
                  <a:lnTo>
                    <a:pt x="5470589" y="301592"/>
                  </a:lnTo>
                  <a:lnTo>
                    <a:pt x="5431862" y="314821"/>
                  </a:lnTo>
                  <a:lnTo>
                    <a:pt x="5385204" y="327750"/>
                  </a:lnTo>
                  <a:lnTo>
                    <a:pt x="5330861" y="340359"/>
                  </a:lnTo>
                  <a:lnTo>
                    <a:pt x="5269080" y="352624"/>
                  </a:lnTo>
                  <a:lnTo>
                    <a:pt x="5200107" y="364525"/>
                  </a:lnTo>
                  <a:lnTo>
                    <a:pt x="5124189" y="376039"/>
                  </a:lnTo>
                  <a:lnTo>
                    <a:pt x="5083703" y="381644"/>
                  </a:lnTo>
                  <a:lnTo>
                    <a:pt x="5041573" y="387144"/>
                  </a:lnTo>
                  <a:lnTo>
                    <a:pt x="4997829" y="392536"/>
                  </a:lnTo>
                  <a:lnTo>
                    <a:pt x="4952503" y="397818"/>
                  </a:lnTo>
                  <a:lnTo>
                    <a:pt x="4905626" y="402987"/>
                  </a:lnTo>
                  <a:lnTo>
                    <a:pt x="4857228" y="408040"/>
                  </a:lnTo>
                  <a:lnTo>
                    <a:pt x="4807340" y="412974"/>
                  </a:lnTo>
                  <a:lnTo>
                    <a:pt x="4755992" y="417787"/>
                  </a:lnTo>
                  <a:lnTo>
                    <a:pt x="4703217" y="422476"/>
                  </a:lnTo>
                  <a:lnTo>
                    <a:pt x="4649044" y="427038"/>
                  </a:lnTo>
                  <a:lnTo>
                    <a:pt x="4593504" y="431470"/>
                  </a:lnTo>
                  <a:lnTo>
                    <a:pt x="4536628" y="435771"/>
                  </a:lnTo>
                  <a:lnTo>
                    <a:pt x="4478447" y="439936"/>
                  </a:lnTo>
                  <a:lnTo>
                    <a:pt x="4418992" y="443963"/>
                  </a:lnTo>
                  <a:lnTo>
                    <a:pt x="4358293" y="447849"/>
                  </a:lnTo>
                  <a:lnTo>
                    <a:pt x="4296381" y="451593"/>
                  </a:lnTo>
                  <a:lnTo>
                    <a:pt x="4233287" y="455190"/>
                  </a:lnTo>
                  <a:lnTo>
                    <a:pt x="4169043" y="458639"/>
                  </a:lnTo>
                  <a:lnTo>
                    <a:pt x="4103677" y="461936"/>
                  </a:lnTo>
                  <a:lnTo>
                    <a:pt x="4037223" y="465079"/>
                  </a:lnTo>
                  <a:lnTo>
                    <a:pt x="3969709" y="468065"/>
                  </a:lnTo>
                  <a:lnTo>
                    <a:pt x="3901168" y="470891"/>
                  </a:lnTo>
                  <a:lnTo>
                    <a:pt x="3831629" y="473554"/>
                  </a:lnTo>
                  <a:lnTo>
                    <a:pt x="3761124" y="476053"/>
                  </a:lnTo>
                  <a:lnTo>
                    <a:pt x="3689683" y="478383"/>
                  </a:lnTo>
                  <a:lnTo>
                    <a:pt x="3617338" y="480543"/>
                  </a:lnTo>
                  <a:lnTo>
                    <a:pt x="3544119" y="482529"/>
                  </a:lnTo>
                  <a:lnTo>
                    <a:pt x="3470056" y="484340"/>
                  </a:lnTo>
                  <a:lnTo>
                    <a:pt x="3395181" y="485971"/>
                  </a:lnTo>
                  <a:lnTo>
                    <a:pt x="3319525" y="487421"/>
                  </a:lnTo>
                  <a:lnTo>
                    <a:pt x="3243117" y="488686"/>
                  </a:lnTo>
                  <a:lnTo>
                    <a:pt x="3165990" y="489764"/>
                  </a:lnTo>
                  <a:lnTo>
                    <a:pt x="3088174" y="490652"/>
                  </a:lnTo>
                  <a:lnTo>
                    <a:pt x="3009699" y="491348"/>
                  </a:lnTo>
                  <a:lnTo>
                    <a:pt x="2930596" y="491848"/>
                  </a:lnTo>
                  <a:lnTo>
                    <a:pt x="2850897" y="492150"/>
                  </a:lnTo>
                  <a:lnTo>
                    <a:pt x="2770632" y="492252"/>
                  </a:lnTo>
                  <a:lnTo>
                    <a:pt x="2690366" y="492150"/>
                  </a:lnTo>
                  <a:lnTo>
                    <a:pt x="2610667" y="491848"/>
                  </a:lnTo>
                  <a:lnTo>
                    <a:pt x="2531564" y="491348"/>
                  </a:lnTo>
                  <a:lnTo>
                    <a:pt x="2453089" y="490652"/>
                  </a:lnTo>
                  <a:lnTo>
                    <a:pt x="2375273" y="489764"/>
                  </a:lnTo>
                  <a:lnTo>
                    <a:pt x="2298146" y="488686"/>
                  </a:lnTo>
                  <a:lnTo>
                    <a:pt x="2221738" y="487421"/>
                  </a:lnTo>
                  <a:lnTo>
                    <a:pt x="2146082" y="485971"/>
                  </a:lnTo>
                  <a:lnTo>
                    <a:pt x="2071207" y="484340"/>
                  </a:lnTo>
                  <a:lnTo>
                    <a:pt x="1997144" y="482529"/>
                  </a:lnTo>
                  <a:lnTo>
                    <a:pt x="1923925" y="480543"/>
                  </a:lnTo>
                  <a:lnTo>
                    <a:pt x="1851580" y="478383"/>
                  </a:lnTo>
                  <a:lnTo>
                    <a:pt x="1780139" y="476053"/>
                  </a:lnTo>
                  <a:lnTo>
                    <a:pt x="1709634" y="473554"/>
                  </a:lnTo>
                  <a:lnTo>
                    <a:pt x="1640095" y="470891"/>
                  </a:lnTo>
                  <a:lnTo>
                    <a:pt x="1571554" y="468065"/>
                  </a:lnTo>
                  <a:lnTo>
                    <a:pt x="1504040" y="465079"/>
                  </a:lnTo>
                  <a:lnTo>
                    <a:pt x="1437586" y="461936"/>
                  </a:lnTo>
                  <a:lnTo>
                    <a:pt x="1372220" y="458639"/>
                  </a:lnTo>
                  <a:lnTo>
                    <a:pt x="1307976" y="455190"/>
                  </a:lnTo>
                  <a:lnTo>
                    <a:pt x="1244882" y="451593"/>
                  </a:lnTo>
                  <a:lnTo>
                    <a:pt x="1182970" y="447849"/>
                  </a:lnTo>
                  <a:lnTo>
                    <a:pt x="1122271" y="443963"/>
                  </a:lnTo>
                  <a:lnTo>
                    <a:pt x="1062816" y="439936"/>
                  </a:lnTo>
                  <a:lnTo>
                    <a:pt x="1004635" y="435771"/>
                  </a:lnTo>
                  <a:lnTo>
                    <a:pt x="947759" y="431470"/>
                  </a:lnTo>
                  <a:lnTo>
                    <a:pt x="892219" y="427038"/>
                  </a:lnTo>
                  <a:lnTo>
                    <a:pt x="838046" y="422476"/>
                  </a:lnTo>
                  <a:lnTo>
                    <a:pt x="785271" y="417787"/>
                  </a:lnTo>
                  <a:lnTo>
                    <a:pt x="733923" y="412974"/>
                  </a:lnTo>
                  <a:lnTo>
                    <a:pt x="684035" y="408040"/>
                  </a:lnTo>
                  <a:lnTo>
                    <a:pt x="635637" y="402987"/>
                  </a:lnTo>
                  <a:lnTo>
                    <a:pt x="588760" y="397818"/>
                  </a:lnTo>
                  <a:lnTo>
                    <a:pt x="543434" y="392536"/>
                  </a:lnTo>
                  <a:lnTo>
                    <a:pt x="499690" y="387144"/>
                  </a:lnTo>
                  <a:lnTo>
                    <a:pt x="457560" y="381644"/>
                  </a:lnTo>
                  <a:lnTo>
                    <a:pt x="417074" y="376039"/>
                  </a:lnTo>
                  <a:lnTo>
                    <a:pt x="378262" y="370332"/>
                  </a:lnTo>
                  <a:lnTo>
                    <a:pt x="305786" y="358622"/>
                  </a:lnTo>
                  <a:lnTo>
                    <a:pt x="240378" y="346536"/>
                  </a:lnTo>
                  <a:lnTo>
                    <a:pt x="182286" y="334096"/>
                  </a:lnTo>
                  <a:lnTo>
                    <a:pt x="131754" y="321325"/>
                  </a:lnTo>
                  <a:lnTo>
                    <a:pt x="89031" y="308243"/>
                  </a:lnTo>
                  <a:lnTo>
                    <a:pt x="40123" y="288087"/>
                  </a:lnTo>
                  <a:lnTo>
                    <a:pt x="4540" y="260331"/>
                  </a:lnTo>
                  <a:lnTo>
                    <a:pt x="0" y="246125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31368" y="2287523"/>
          <a:ext cx="6089015" cy="206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9270"/>
                <a:gridCol w="1603375"/>
                <a:gridCol w="1417320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City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6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Downtown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25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tal</a:t>
                      </a:r>
                      <a:r>
                        <a:rPr dirty="0" sz="16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600" spc="-55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dirty="0" sz="1600" spc="-15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Uni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22,700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2,600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10">
                          <a:latin typeface="Gill Sans MT"/>
                          <a:cs typeface="Gill Sans MT"/>
                        </a:rPr>
                        <a:t>Market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Rate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Units</a:t>
                      </a:r>
                      <a:r>
                        <a:rPr dirty="0" sz="16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Built</a:t>
                      </a:r>
                      <a:r>
                        <a:rPr dirty="0" sz="1600" spc="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5">
                          <a:latin typeface="Gill Sans MT"/>
                          <a:cs typeface="Gill Sans MT"/>
                        </a:rPr>
                        <a:t>w/in</a:t>
                      </a:r>
                      <a:r>
                        <a:rPr dirty="0" sz="14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dirty="0" sz="14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400" spc="-5">
                          <a:latin typeface="Gill Sans MT"/>
                          <a:cs typeface="Gill Sans MT"/>
                        </a:rPr>
                        <a:t>yrs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4,483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526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35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vg.</a:t>
                      </a:r>
                      <a:r>
                        <a:rPr dirty="0" sz="1600" spc="-3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Aski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dirty="0" sz="1600" spc="-2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Yrs.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$1,860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($1.61/SF)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$2,050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($2.20/sf)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Occupancy</a:t>
                      </a:r>
                      <a:r>
                        <a:rPr dirty="0" sz="16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overall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90%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94%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39268" y="4875276"/>
            <a:ext cx="3738879" cy="1385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i="1">
                <a:latin typeface="Gill Sans MT"/>
                <a:cs typeface="Gill Sans MT"/>
              </a:rPr>
              <a:t>Includes</a:t>
            </a:r>
            <a:r>
              <a:rPr dirty="0" sz="1800" spc="10" i="1">
                <a:latin typeface="Gill Sans MT"/>
                <a:cs typeface="Gill Sans MT"/>
              </a:rPr>
              <a:t> </a:t>
            </a:r>
            <a:r>
              <a:rPr dirty="0" sz="1800" spc="-15" i="1">
                <a:latin typeface="Gill Sans MT"/>
                <a:cs typeface="Gill Sans MT"/>
              </a:rPr>
              <a:t>Palmilla</a:t>
            </a:r>
            <a:r>
              <a:rPr dirty="0" sz="1800" spc="15" i="1">
                <a:latin typeface="Gill Sans MT"/>
                <a:cs typeface="Gill Sans MT"/>
              </a:rPr>
              <a:t> </a:t>
            </a:r>
            <a:r>
              <a:rPr dirty="0" sz="1800" spc="-5" i="1">
                <a:latin typeface="Gill Sans MT"/>
                <a:cs typeface="Gill Sans MT"/>
              </a:rPr>
              <a:t>currently </a:t>
            </a:r>
            <a:r>
              <a:rPr dirty="0" sz="1800" i="1">
                <a:latin typeface="Gill Sans MT"/>
                <a:cs typeface="Gill Sans MT"/>
              </a:rPr>
              <a:t>in </a:t>
            </a:r>
            <a:r>
              <a:rPr dirty="0" sz="1800" spc="-5" i="1">
                <a:latin typeface="Gill Sans MT"/>
                <a:cs typeface="Gill Sans MT"/>
              </a:rPr>
              <a:t>lease-up</a:t>
            </a:r>
            <a:endParaRPr sz="1800">
              <a:latin typeface="Gill Sans MT"/>
              <a:cs typeface="Gill Sans MT"/>
            </a:endParaRPr>
          </a:p>
          <a:p>
            <a:pPr lvl="1" marL="834390" indent="-287020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dirty="0" sz="1800" i="1">
                <a:latin typeface="Gill Sans MT"/>
                <a:cs typeface="Gill Sans MT"/>
              </a:rPr>
              <a:t>83%</a:t>
            </a:r>
            <a:r>
              <a:rPr dirty="0" sz="1800" spc="-50" i="1">
                <a:latin typeface="Gill Sans MT"/>
                <a:cs typeface="Gill Sans MT"/>
              </a:rPr>
              <a:t> </a:t>
            </a:r>
            <a:r>
              <a:rPr dirty="0" sz="1800" i="1">
                <a:latin typeface="Gill Sans MT"/>
                <a:cs typeface="Gill Sans MT"/>
              </a:rPr>
              <a:t>occupancy</a:t>
            </a:r>
            <a:endParaRPr sz="1800">
              <a:latin typeface="Gill Sans MT"/>
              <a:cs typeface="Gill Sans MT"/>
            </a:endParaRPr>
          </a:p>
          <a:p>
            <a:pPr lvl="1" marL="834390" marR="235585" indent="-287020">
              <a:lnSpc>
                <a:spcPct val="100000"/>
              </a:lnSpc>
              <a:buFont typeface="Arial"/>
              <a:buChar char="•"/>
              <a:tabLst>
                <a:tab pos="834390" algn="l"/>
                <a:tab pos="835025" algn="l"/>
              </a:tabLst>
            </a:pPr>
            <a:r>
              <a:rPr dirty="0" sz="1800" spc="-5" i="1">
                <a:latin typeface="Gill Sans MT"/>
                <a:cs typeface="Gill Sans MT"/>
              </a:rPr>
              <a:t>E</a:t>
            </a:r>
            <a:r>
              <a:rPr dirty="0" sz="1800" i="1">
                <a:latin typeface="Gill Sans MT"/>
                <a:cs typeface="Gill Sans MT"/>
              </a:rPr>
              <a:t>st.</a:t>
            </a:r>
            <a:r>
              <a:rPr dirty="0" sz="1800" spc="-180" i="1">
                <a:latin typeface="Gill Sans MT"/>
                <a:cs typeface="Gill Sans MT"/>
              </a:rPr>
              <a:t> </a:t>
            </a:r>
            <a:r>
              <a:rPr dirty="0" sz="1800" spc="-5" i="1">
                <a:latin typeface="Gill Sans MT"/>
                <a:cs typeface="Gill Sans MT"/>
              </a:rPr>
              <a:t>ab</a:t>
            </a:r>
            <a:r>
              <a:rPr dirty="0" sz="1800" spc="-10" i="1">
                <a:latin typeface="Gill Sans MT"/>
                <a:cs typeface="Gill Sans MT"/>
              </a:rPr>
              <a:t>s</a:t>
            </a:r>
            <a:r>
              <a:rPr dirty="0" sz="1800" spc="-5" i="1">
                <a:latin typeface="Gill Sans MT"/>
                <a:cs typeface="Gill Sans MT"/>
              </a:rPr>
              <a:t>orptio</a:t>
            </a:r>
            <a:r>
              <a:rPr dirty="0" sz="1800" i="1">
                <a:latin typeface="Gill Sans MT"/>
                <a:cs typeface="Gill Sans MT"/>
              </a:rPr>
              <a:t>n</a:t>
            </a:r>
            <a:r>
              <a:rPr dirty="0" sz="1800" spc="30" i="1">
                <a:latin typeface="Gill Sans MT"/>
                <a:cs typeface="Gill Sans MT"/>
              </a:rPr>
              <a:t> </a:t>
            </a:r>
            <a:r>
              <a:rPr dirty="0" sz="1800" i="1">
                <a:latin typeface="Gill Sans MT"/>
                <a:cs typeface="Gill Sans MT"/>
              </a:rPr>
              <a:t>12</a:t>
            </a:r>
            <a:r>
              <a:rPr dirty="0" sz="1800" spc="5" i="1">
                <a:latin typeface="Gill Sans MT"/>
                <a:cs typeface="Gill Sans MT"/>
              </a:rPr>
              <a:t>-</a:t>
            </a:r>
            <a:r>
              <a:rPr dirty="0" sz="1800" i="1">
                <a:latin typeface="Gill Sans MT"/>
                <a:cs typeface="Gill Sans MT"/>
              </a:rPr>
              <a:t>15 </a:t>
            </a:r>
            <a:r>
              <a:rPr dirty="0" sz="1800" spc="-5" i="1">
                <a:latin typeface="Gill Sans MT"/>
                <a:cs typeface="Gill Sans MT"/>
              </a:rPr>
              <a:t>u</a:t>
            </a:r>
            <a:r>
              <a:rPr dirty="0" sz="1800" spc="-10" i="1">
                <a:latin typeface="Gill Sans MT"/>
                <a:cs typeface="Gill Sans MT"/>
              </a:rPr>
              <a:t>n</a:t>
            </a:r>
            <a:r>
              <a:rPr dirty="0" sz="1800" i="1">
                <a:latin typeface="Gill Sans MT"/>
                <a:cs typeface="Gill Sans MT"/>
              </a:rPr>
              <a:t>its</a:t>
            </a:r>
            <a:r>
              <a:rPr dirty="0" sz="1800" spc="5" i="1">
                <a:latin typeface="Gill Sans MT"/>
                <a:cs typeface="Gill Sans MT"/>
              </a:rPr>
              <a:t> </a:t>
            </a:r>
            <a:r>
              <a:rPr dirty="0" sz="1800" i="1">
                <a:latin typeface="Gill Sans MT"/>
                <a:cs typeface="Gill Sans MT"/>
              </a:rPr>
              <a:t>per </a:t>
            </a:r>
            <a:r>
              <a:rPr dirty="0" sz="1800" i="1">
                <a:latin typeface="Gill Sans MT"/>
                <a:cs typeface="Gill Sans MT"/>
              </a:rPr>
              <a:t> </a:t>
            </a:r>
            <a:r>
              <a:rPr dirty="0" sz="1800" spc="-5" i="1">
                <a:latin typeface="Gill Sans MT"/>
                <a:cs typeface="Gill Sans MT"/>
              </a:rPr>
              <a:t>month</a:t>
            </a:r>
            <a:endParaRPr sz="1800">
              <a:latin typeface="Gill Sans MT"/>
              <a:cs typeface="Gill Sans MT"/>
            </a:endParaRP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latin typeface="Gill Sans MT"/>
                <a:cs typeface="Gill Sans MT"/>
              </a:rPr>
              <a:t>Sou</a:t>
            </a:r>
            <a:r>
              <a:rPr dirty="0" sz="1200" spc="-20">
                <a:latin typeface="Gill Sans MT"/>
                <a:cs typeface="Gill Sans MT"/>
              </a:rPr>
              <a:t>r</a:t>
            </a:r>
            <a:r>
              <a:rPr dirty="0" sz="1200">
                <a:latin typeface="Gill Sans MT"/>
                <a:cs typeface="Gill Sans MT"/>
              </a:rPr>
              <a:t>ce:</a:t>
            </a:r>
            <a:r>
              <a:rPr dirty="0" sz="1200" spc="-125">
                <a:latin typeface="Gill Sans MT"/>
                <a:cs typeface="Gill Sans MT"/>
              </a:rPr>
              <a:t> </a:t>
            </a:r>
            <a:r>
              <a:rPr dirty="0" sz="1200">
                <a:latin typeface="Gill Sans MT"/>
                <a:cs typeface="Gill Sans MT"/>
              </a:rPr>
              <a:t>Co</a:t>
            </a:r>
            <a:r>
              <a:rPr dirty="0" sz="1200" spc="-10">
                <a:latin typeface="Gill Sans MT"/>
                <a:cs typeface="Gill Sans MT"/>
              </a:rPr>
              <a:t>s</a:t>
            </a:r>
            <a:r>
              <a:rPr dirty="0" sz="1200">
                <a:latin typeface="Gill Sans MT"/>
                <a:cs typeface="Gill Sans MT"/>
              </a:rPr>
              <a:t>tar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67098" y="4495672"/>
            <a:ext cx="970915" cy="408305"/>
          </a:xfrm>
          <a:custGeom>
            <a:avLst/>
            <a:gdLst/>
            <a:ahLst/>
            <a:cxnLst/>
            <a:rect l="l" t="t" r="r" b="b"/>
            <a:pathLst>
              <a:path w="970914" h="408304">
                <a:moveTo>
                  <a:pt x="790317" y="56504"/>
                </a:moveTo>
                <a:lnTo>
                  <a:pt x="0" y="351663"/>
                </a:lnTo>
                <a:lnTo>
                  <a:pt x="21081" y="408177"/>
                </a:lnTo>
                <a:lnTo>
                  <a:pt x="811399" y="113019"/>
                </a:lnTo>
                <a:lnTo>
                  <a:pt x="790317" y="56504"/>
                </a:lnTo>
                <a:close/>
              </a:path>
              <a:path w="970914" h="408304">
                <a:moveTo>
                  <a:pt x="947577" y="45974"/>
                </a:moveTo>
                <a:lnTo>
                  <a:pt x="818514" y="45974"/>
                </a:lnTo>
                <a:lnTo>
                  <a:pt x="839597" y="102488"/>
                </a:lnTo>
                <a:lnTo>
                  <a:pt x="811399" y="113019"/>
                </a:lnTo>
                <a:lnTo>
                  <a:pt x="832485" y="169544"/>
                </a:lnTo>
                <a:lnTo>
                  <a:pt x="947577" y="45974"/>
                </a:lnTo>
                <a:close/>
              </a:path>
              <a:path w="970914" h="408304">
                <a:moveTo>
                  <a:pt x="818514" y="45974"/>
                </a:moveTo>
                <a:lnTo>
                  <a:pt x="790317" y="56504"/>
                </a:lnTo>
                <a:lnTo>
                  <a:pt x="811399" y="113019"/>
                </a:lnTo>
                <a:lnTo>
                  <a:pt x="839597" y="102488"/>
                </a:lnTo>
                <a:lnTo>
                  <a:pt x="818514" y="45974"/>
                </a:lnTo>
                <a:close/>
              </a:path>
              <a:path w="970914" h="408304">
                <a:moveTo>
                  <a:pt x="769238" y="0"/>
                </a:moveTo>
                <a:lnTo>
                  <a:pt x="790317" y="56504"/>
                </a:lnTo>
                <a:lnTo>
                  <a:pt x="818514" y="45974"/>
                </a:lnTo>
                <a:lnTo>
                  <a:pt x="947577" y="45974"/>
                </a:lnTo>
                <a:lnTo>
                  <a:pt x="970406" y="21462"/>
                </a:lnTo>
                <a:lnTo>
                  <a:pt x="769238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7432" y="224025"/>
            <a:ext cx="8293734" cy="6556375"/>
            <a:chOff x="3837432" y="224025"/>
            <a:chExt cx="8293734" cy="655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7432" y="224025"/>
              <a:ext cx="8293608" cy="65562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34984" y="4898135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143256" y="0"/>
                  </a:moveTo>
                  <a:lnTo>
                    <a:pt x="97974" y="7693"/>
                  </a:lnTo>
                  <a:lnTo>
                    <a:pt x="58649" y="29114"/>
                  </a:lnTo>
                  <a:lnTo>
                    <a:pt x="27639" y="61776"/>
                  </a:lnTo>
                  <a:lnTo>
                    <a:pt x="7303" y="103193"/>
                  </a:lnTo>
                  <a:lnTo>
                    <a:pt x="0" y="150875"/>
                  </a:lnTo>
                  <a:lnTo>
                    <a:pt x="7303" y="198558"/>
                  </a:lnTo>
                  <a:lnTo>
                    <a:pt x="27639" y="239975"/>
                  </a:lnTo>
                  <a:lnTo>
                    <a:pt x="58649" y="272637"/>
                  </a:lnTo>
                  <a:lnTo>
                    <a:pt x="97974" y="294058"/>
                  </a:lnTo>
                  <a:lnTo>
                    <a:pt x="143256" y="301751"/>
                  </a:lnTo>
                  <a:lnTo>
                    <a:pt x="188537" y="294058"/>
                  </a:lnTo>
                  <a:lnTo>
                    <a:pt x="227862" y="272637"/>
                  </a:lnTo>
                  <a:lnTo>
                    <a:pt x="258872" y="239975"/>
                  </a:lnTo>
                  <a:lnTo>
                    <a:pt x="279208" y="198558"/>
                  </a:lnTo>
                  <a:lnTo>
                    <a:pt x="286512" y="150875"/>
                  </a:lnTo>
                  <a:lnTo>
                    <a:pt x="279208" y="103193"/>
                  </a:lnTo>
                  <a:lnTo>
                    <a:pt x="258872" y="61776"/>
                  </a:lnTo>
                  <a:lnTo>
                    <a:pt x="227862" y="29114"/>
                  </a:lnTo>
                  <a:lnTo>
                    <a:pt x="188537" y="7693"/>
                  </a:lnTo>
                  <a:lnTo>
                    <a:pt x="143256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34984" y="4898135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0" y="150875"/>
                  </a:moveTo>
                  <a:lnTo>
                    <a:pt x="7303" y="103193"/>
                  </a:lnTo>
                  <a:lnTo>
                    <a:pt x="27639" y="61776"/>
                  </a:lnTo>
                  <a:lnTo>
                    <a:pt x="58649" y="29114"/>
                  </a:lnTo>
                  <a:lnTo>
                    <a:pt x="97974" y="7693"/>
                  </a:lnTo>
                  <a:lnTo>
                    <a:pt x="143256" y="0"/>
                  </a:lnTo>
                  <a:lnTo>
                    <a:pt x="188537" y="7693"/>
                  </a:lnTo>
                  <a:lnTo>
                    <a:pt x="227862" y="29114"/>
                  </a:lnTo>
                  <a:lnTo>
                    <a:pt x="258872" y="61776"/>
                  </a:lnTo>
                  <a:lnTo>
                    <a:pt x="279208" y="103193"/>
                  </a:lnTo>
                  <a:lnTo>
                    <a:pt x="286512" y="150875"/>
                  </a:lnTo>
                  <a:lnTo>
                    <a:pt x="279208" y="198558"/>
                  </a:lnTo>
                  <a:lnTo>
                    <a:pt x="258872" y="239975"/>
                  </a:lnTo>
                  <a:lnTo>
                    <a:pt x="227862" y="272637"/>
                  </a:lnTo>
                  <a:lnTo>
                    <a:pt x="188537" y="294058"/>
                  </a:lnTo>
                  <a:lnTo>
                    <a:pt x="143256" y="301751"/>
                  </a:lnTo>
                  <a:lnTo>
                    <a:pt x="97974" y="294058"/>
                  </a:lnTo>
                  <a:lnTo>
                    <a:pt x="58649" y="272637"/>
                  </a:lnTo>
                  <a:lnTo>
                    <a:pt x="27639" y="239975"/>
                  </a:lnTo>
                  <a:lnTo>
                    <a:pt x="7303" y="198558"/>
                  </a:lnTo>
                  <a:lnTo>
                    <a:pt x="0" y="150875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52688" y="4671059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143255" y="0"/>
                  </a:moveTo>
                  <a:lnTo>
                    <a:pt x="97974" y="7693"/>
                  </a:lnTo>
                  <a:lnTo>
                    <a:pt x="58649" y="29114"/>
                  </a:lnTo>
                  <a:lnTo>
                    <a:pt x="27639" y="61776"/>
                  </a:lnTo>
                  <a:lnTo>
                    <a:pt x="7303" y="103193"/>
                  </a:lnTo>
                  <a:lnTo>
                    <a:pt x="0" y="150875"/>
                  </a:lnTo>
                  <a:lnTo>
                    <a:pt x="7303" y="198558"/>
                  </a:lnTo>
                  <a:lnTo>
                    <a:pt x="27639" y="239975"/>
                  </a:lnTo>
                  <a:lnTo>
                    <a:pt x="58649" y="272637"/>
                  </a:lnTo>
                  <a:lnTo>
                    <a:pt x="97974" y="294058"/>
                  </a:lnTo>
                  <a:lnTo>
                    <a:pt x="143255" y="301751"/>
                  </a:lnTo>
                  <a:lnTo>
                    <a:pt x="188537" y="294058"/>
                  </a:lnTo>
                  <a:lnTo>
                    <a:pt x="227862" y="272637"/>
                  </a:lnTo>
                  <a:lnTo>
                    <a:pt x="258872" y="239975"/>
                  </a:lnTo>
                  <a:lnTo>
                    <a:pt x="279208" y="198558"/>
                  </a:lnTo>
                  <a:lnTo>
                    <a:pt x="286511" y="150875"/>
                  </a:lnTo>
                  <a:lnTo>
                    <a:pt x="279208" y="103193"/>
                  </a:lnTo>
                  <a:lnTo>
                    <a:pt x="258872" y="61776"/>
                  </a:lnTo>
                  <a:lnTo>
                    <a:pt x="227862" y="29114"/>
                  </a:lnTo>
                  <a:lnTo>
                    <a:pt x="188537" y="7693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552688" y="4671059"/>
              <a:ext cx="287020" cy="302260"/>
            </a:xfrm>
            <a:custGeom>
              <a:avLst/>
              <a:gdLst/>
              <a:ahLst/>
              <a:cxnLst/>
              <a:rect l="l" t="t" r="r" b="b"/>
              <a:pathLst>
                <a:path w="287020" h="302260">
                  <a:moveTo>
                    <a:pt x="0" y="150875"/>
                  </a:moveTo>
                  <a:lnTo>
                    <a:pt x="7303" y="103193"/>
                  </a:lnTo>
                  <a:lnTo>
                    <a:pt x="27639" y="61776"/>
                  </a:lnTo>
                  <a:lnTo>
                    <a:pt x="58649" y="29114"/>
                  </a:lnTo>
                  <a:lnTo>
                    <a:pt x="97974" y="7693"/>
                  </a:lnTo>
                  <a:lnTo>
                    <a:pt x="143255" y="0"/>
                  </a:lnTo>
                  <a:lnTo>
                    <a:pt x="188537" y="7693"/>
                  </a:lnTo>
                  <a:lnTo>
                    <a:pt x="227862" y="29114"/>
                  </a:lnTo>
                  <a:lnTo>
                    <a:pt x="258872" y="61776"/>
                  </a:lnTo>
                  <a:lnTo>
                    <a:pt x="279208" y="103193"/>
                  </a:lnTo>
                  <a:lnTo>
                    <a:pt x="286511" y="150875"/>
                  </a:lnTo>
                  <a:lnTo>
                    <a:pt x="279208" y="198558"/>
                  </a:lnTo>
                  <a:lnTo>
                    <a:pt x="258872" y="239975"/>
                  </a:lnTo>
                  <a:lnTo>
                    <a:pt x="227862" y="272637"/>
                  </a:lnTo>
                  <a:lnTo>
                    <a:pt x="188537" y="294058"/>
                  </a:lnTo>
                  <a:lnTo>
                    <a:pt x="143255" y="301751"/>
                  </a:lnTo>
                  <a:lnTo>
                    <a:pt x="97974" y="294058"/>
                  </a:lnTo>
                  <a:lnTo>
                    <a:pt x="58649" y="272637"/>
                  </a:lnTo>
                  <a:lnTo>
                    <a:pt x="27639" y="239975"/>
                  </a:lnTo>
                  <a:lnTo>
                    <a:pt x="7303" y="198558"/>
                  </a:lnTo>
                  <a:lnTo>
                    <a:pt x="0" y="150875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407908" y="4826508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144018" y="0"/>
                  </a:moveTo>
                  <a:lnTo>
                    <a:pt x="98511" y="7693"/>
                  </a:lnTo>
                  <a:lnTo>
                    <a:pt x="58978" y="29114"/>
                  </a:lnTo>
                  <a:lnTo>
                    <a:pt x="27797" y="61776"/>
                  </a:lnTo>
                  <a:lnTo>
                    <a:pt x="7345" y="103193"/>
                  </a:lnTo>
                  <a:lnTo>
                    <a:pt x="0" y="150876"/>
                  </a:lnTo>
                  <a:lnTo>
                    <a:pt x="7345" y="198558"/>
                  </a:lnTo>
                  <a:lnTo>
                    <a:pt x="27797" y="239975"/>
                  </a:lnTo>
                  <a:lnTo>
                    <a:pt x="58978" y="272637"/>
                  </a:lnTo>
                  <a:lnTo>
                    <a:pt x="98511" y="294058"/>
                  </a:lnTo>
                  <a:lnTo>
                    <a:pt x="144018" y="301752"/>
                  </a:lnTo>
                  <a:lnTo>
                    <a:pt x="189524" y="294058"/>
                  </a:lnTo>
                  <a:lnTo>
                    <a:pt x="229057" y="272637"/>
                  </a:lnTo>
                  <a:lnTo>
                    <a:pt x="260238" y="239975"/>
                  </a:lnTo>
                  <a:lnTo>
                    <a:pt x="280690" y="198558"/>
                  </a:lnTo>
                  <a:lnTo>
                    <a:pt x="288036" y="150876"/>
                  </a:lnTo>
                  <a:lnTo>
                    <a:pt x="280690" y="103193"/>
                  </a:lnTo>
                  <a:lnTo>
                    <a:pt x="260238" y="61776"/>
                  </a:lnTo>
                  <a:lnTo>
                    <a:pt x="229057" y="29114"/>
                  </a:lnTo>
                  <a:lnTo>
                    <a:pt x="189524" y="7693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407908" y="4826508"/>
              <a:ext cx="288290" cy="302260"/>
            </a:xfrm>
            <a:custGeom>
              <a:avLst/>
              <a:gdLst/>
              <a:ahLst/>
              <a:cxnLst/>
              <a:rect l="l" t="t" r="r" b="b"/>
              <a:pathLst>
                <a:path w="288290" h="302260">
                  <a:moveTo>
                    <a:pt x="0" y="150876"/>
                  </a:moveTo>
                  <a:lnTo>
                    <a:pt x="7345" y="103193"/>
                  </a:lnTo>
                  <a:lnTo>
                    <a:pt x="27797" y="61776"/>
                  </a:lnTo>
                  <a:lnTo>
                    <a:pt x="58978" y="29114"/>
                  </a:lnTo>
                  <a:lnTo>
                    <a:pt x="98511" y="7693"/>
                  </a:lnTo>
                  <a:lnTo>
                    <a:pt x="144018" y="0"/>
                  </a:lnTo>
                  <a:lnTo>
                    <a:pt x="189524" y="7693"/>
                  </a:lnTo>
                  <a:lnTo>
                    <a:pt x="229057" y="29114"/>
                  </a:lnTo>
                  <a:lnTo>
                    <a:pt x="260238" y="61776"/>
                  </a:lnTo>
                  <a:lnTo>
                    <a:pt x="280690" y="103193"/>
                  </a:lnTo>
                  <a:lnTo>
                    <a:pt x="288036" y="150876"/>
                  </a:lnTo>
                  <a:lnTo>
                    <a:pt x="280690" y="198558"/>
                  </a:lnTo>
                  <a:lnTo>
                    <a:pt x="260238" y="239975"/>
                  </a:lnTo>
                  <a:lnTo>
                    <a:pt x="229057" y="272637"/>
                  </a:lnTo>
                  <a:lnTo>
                    <a:pt x="189524" y="294058"/>
                  </a:lnTo>
                  <a:lnTo>
                    <a:pt x="144018" y="301752"/>
                  </a:lnTo>
                  <a:lnTo>
                    <a:pt x="98511" y="294058"/>
                  </a:lnTo>
                  <a:lnTo>
                    <a:pt x="58978" y="272637"/>
                  </a:lnTo>
                  <a:lnTo>
                    <a:pt x="27797" y="239975"/>
                  </a:lnTo>
                  <a:lnTo>
                    <a:pt x="7345" y="198558"/>
                  </a:lnTo>
                  <a:lnTo>
                    <a:pt x="0" y="150876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45245" y="4663567"/>
            <a:ext cx="416559" cy="527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1975"/>
              </a:lnSpc>
              <a:spcBef>
                <a:spcPts val="100"/>
              </a:spcBef>
            </a:pPr>
            <a:r>
              <a:rPr dirty="0" baseline="-38580" sz="270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dirty="0" baseline="-38580" sz="2700" spc="-40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1800">
              <a:latin typeface="Gill Sans MT"/>
              <a:cs typeface="Gill Sans MT"/>
            </a:endParaRPr>
          </a:p>
          <a:p>
            <a:pPr marL="276225">
              <a:lnSpc>
                <a:spcPts val="1975"/>
              </a:lnSpc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483854" y="5246878"/>
            <a:ext cx="300990" cy="316230"/>
            <a:chOff x="8483854" y="5246878"/>
            <a:chExt cx="300990" cy="316230"/>
          </a:xfrm>
        </p:grpSpPr>
        <p:sp>
          <p:nvSpPr>
            <p:cNvPr id="12" name="object 12"/>
            <p:cNvSpPr/>
            <p:nvPr/>
          </p:nvSpPr>
          <p:spPr>
            <a:xfrm>
              <a:off x="8490204" y="5253228"/>
              <a:ext cx="288290" cy="303530"/>
            </a:xfrm>
            <a:custGeom>
              <a:avLst/>
              <a:gdLst/>
              <a:ahLst/>
              <a:cxnLst/>
              <a:rect l="l" t="t" r="r" b="b"/>
              <a:pathLst>
                <a:path w="288290" h="303529">
                  <a:moveTo>
                    <a:pt x="144018" y="0"/>
                  </a:moveTo>
                  <a:lnTo>
                    <a:pt x="98511" y="7735"/>
                  </a:lnTo>
                  <a:lnTo>
                    <a:pt x="58978" y="29272"/>
                  </a:lnTo>
                  <a:lnTo>
                    <a:pt x="27797" y="62106"/>
                  </a:lnTo>
                  <a:lnTo>
                    <a:pt x="7345" y="103729"/>
                  </a:lnTo>
                  <a:lnTo>
                    <a:pt x="0" y="151638"/>
                  </a:lnTo>
                  <a:lnTo>
                    <a:pt x="7345" y="199546"/>
                  </a:lnTo>
                  <a:lnTo>
                    <a:pt x="27797" y="241169"/>
                  </a:lnTo>
                  <a:lnTo>
                    <a:pt x="58978" y="274003"/>
                  </a:lnTo>
                  <a:lnTo>
                    <a:pt x="98511" y="295540"/>
                  </a:lnTo>
                  <a:lnTo>
                    <a:pt x="144018" y="303276"/>
                  </a:lnTo>
                  <a:lnTo>
                    <a:pt x="189524" y="295540"/>
                  </a:lnTo>
                  <a:lnTo>
                    <a:pt x="229057" y="274003"/>
                  </a:lnTo>
                  <a:lnTo>
                    <a:pt x="260238" y="241169"/>
                  </a:lnTo>
                  <a:lnTo>
                    <a:pt x="280690" y="199546"/>
                  </a:lnTo>
                  <a:lnTo>
                    <a:pt x="288036" y="151638"/>
                  </a:lnTo>
                  <a:lnTo>
                    <a:pt x="280690" y="103729"/>
                  </a:lnTo>
                  <a:lnTo>
                    <a:pt x="260238" y="62106"/>
                  </a:lnTo>
                  <a:lnTo>
                    <a:pt x="229057" y="29272"/>
                  </a:lnTo>
                  <a:lnTo>
                    <a:pt x="189524" y="7735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490204" y="5253228"/>
              <a:ext cx="288290" cy="303530"/>
            </a:xfrm>
            <a:custGeom>
              <a:avLst/>
              <a:gdLst/>
              <a:ahLst/>
              <a:cxnLst/>
              <a:rect l="l" t="t" r="r" b="b"/>
              <a:pathLst>
                <a:path w="288290" h="303529">
                  <a:moveTo>
                    <a:pt x="0" y="151638"/>
                  </a:moveTo>
                  <a:lnTo>
                    <a:pt x="7345" y="103729"/>
                  </a:lnTo>
                  <a:lnTo>
                    <a:pt x="27797" y="62106"/>
                  </a:lnTo>
                  <a:lnTo>
                    <a:pt x="58978" y="29272"/>
                  </a:lnTo>
                  <a:lnTo>
                    <a:pt x="98511" y="7735"/>
                  </a:lnTo>
                  <a:lnTo>
                    <a:pt x="144018" y="0"/>
                  </a:lnTo>
                  <a:lnTo>
                    <a:pt x="189524" y="7735"/>
                  </a:lnTo>
                  <a:lnTo>
                    <a:pt x="229057" y="29272"/>
                  </a:lnTo>
                  <a:lnTo>
                    <a:pt x="260238" y="62106"/>
                  </a:lnTo>
                  <a:lnTo>
                    <a:pt x="280690" y="103729"/>
                  </a:lnTo>
                  <a:lnTo>
                    <a:pt x="288036" y="151638"/>
                  </a:lnTo>
                  <a:lnTo>
                    <a:pt x="280690" y="199546"/>
                  </a:lnTo>
                  <a:lnTo>
                    <a:pt x="260238" y="241169"/>
                  </a:lnTo>
                  <a:lnTo>
                    <a:pt x="229057" y="274003"/>
                  </a:lnTo>
                  <a:lnTo>
                    <a:pt x="189524" y="295540"/>
                  </a:lnTo>
                  <a:lnTo>
                    <a:pt x="144018" y="303276"/>
                  </a:lnTo>
                  <a:lnTo>
                    <a:pt x="98511" y="295540"/>
                  </a:lnTo>
                  <a:lnTo>
                    <a:pt x="58978" y="274003"/>
                  </a:lnTo>
                  <a:lnTo>
                    <a:pt x="27797" y="241169"/>
                  </a:lnTo>
                  <a:lnTo>
                    <a:pt x="7345" y="199546"/>
                  </a:lnTo>
                  <a:lnTo>
                    <a:pt x="0" y="151638"/>
                  </a:lnTo>
                  <a:close/>
                </a:path>
              </a:pathLst>
            </a:custGeom>
            <a:ln w="12700">
              <a:solidFill>
                <a:srgbClr val="68420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565642" y="5246878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234" y="523494"/>
            <a:ext cx="5541645" cy="118872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algn="ctr" marR="20320">
              <a:lnSpc>
                <a:spcPts val="2850"/>
              </a:lnSpc>
              <a:spcBef>
                <a:spcPts val="220"/>
              </a:spcBef>
              <a:tabLst>
                <a:tab pos="1300480" algn="l"/>
                <a:tab pos="2227580" algn="l"/>
                <a:tab pos="3520440" algn="l"/>
              </a:tabLst>
            </a:pP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SELECT	</a:t>
            </a:r>
            <a:r>
              <a:rPr dirty="0" sz="2500" spc="125">
                <a:solidFill>
                  <a:srgbClr val="252525"/>
                </a:solidFill>
                <a:latin typeface="Gill Sans MT"/>
                <a:cs typeface="Gill Sans MT"/>
              </a:rPr>
              <a:t>NEW	</a:t>
            </a: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OFFICE	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–</a:t>
            </a:r>
            <a:endParaRPr sz="2500">
              <a:latin typeface="Gill Sans MT"/>
              <a:cs typeface="Gill Sans MT"/>
            </a:endParaRPr>
          </a:p>
          <a:p>
            <a:pPr algn="ctr" marL="579755" marR="605155">
              <a:lnSpc>
                <a:spcPts val="2700"/>
              </a:lnSpc>
              <a:spcBef>
                <a:spcPts val="190"/>
              </a:spcBef>
              <a:tabLst>
                <a:tab pos="2047875" algn="l"/>
                <a:tab pos="2959735" algn="l"/>
              </a:tabLst>
            </a:pP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D</a:t>
            </a:r>
            <a:r>
              <a:rPr dirty="0" sz="2500" spc="95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 spc="30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2500" spc="95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ENS</a:t>
            </a:r>
            <a:r>
              <a:rPr dirty="0" sz="2500" spc="100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CO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L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A  </a:t>
            </a:r>
            <a:r>
              <a:rPr dirty="0" sz="2500" spc="170">
                <a:solidFill>
                  <a:srgbClr val="252525"/>
                </a:solidFill>
                <a:latin typeface="Gill Sans MT"/>
                <a:cs typeface="Gill Sans MT"/>
              </a:rPr>
              <a:t>(&gt;30,000	</a:t>
            </a:r>
            <a:r>
              <a:rPr dirty="0" sz="2500" spc="130">
                <a:solidFill>
                  <a:srgbClr val="252525"/>
                </a:solidFill>
                <a:latin typeface="Gill Sans MT"/>
                <a:cs typeface="Gill Sans MT"/>
              </a:rPr>
              <a:t>SF)</a:t>
            </a:r>
            <a:endParaRPr sz="2500">
              <a:latin typeface="Gill Sans MT"/>
              <a:cs typeface="Gill Sans MT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058534" y="628269"/>
          <a:ext cx="5906135" cy="1939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535"/>
                <a:gridCol w="2106930"/>
                <a:gridCol w="1857375"/>
                <a:gridCol w="934720"/>
                <a:gridCol w="782320"/>
              </a:tblGrid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920"/>
                        </a:lnSpc>
                        <a:spcBef>
                          <a:spcPts val="455"/>
                        </a:spcBef>
                      </a:pPr>
                      <a:r>
                        <a:rPr dirty="0" sz="1600" spc="10" b="1">
                          <a:latin typeface="Gill Sans MT"/>
                          <a:cs typeface="Gill Sans MT"/>
                        </a:rPr>
                        <a:t>Address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ts val="1920"/>
                        </a:lnSpc>
                        <a:spcBef>
                          <a:spcPts val="455"/>
                        </a:spcBef>
                      </a:pPr>
                      <a:r>
                        <a:rPr dirty="0" sz="1600" spc="-15" b="1">
                          <a:latin typeface="Gill Sans MT"/>
                          <a:cs typeface="Gill Sans MT"/>
                        </a:rPr>
                        <a:t>Name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  <a:spcBef>
                          <a:spcPts val="455"/>
                        </a:spcBef>
                      </a:pPr>
                      <a:r>
                        <a:rPr dirty="0" sz="1600" spc="-70" b="1">
                          <a:latin typeface="Gill Sans MT"/>
                          <a:cs typeface="Gill Sans MT"/>
                        </a:rPr>
                        <a:t>Yr</a:t>
                      </a:r>
                      <a:r>
                        <a:rPr dirty="0" sz="1600" spc="-3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 b="1">
                          <a:latin typeface="Gill Sans MT"/>
                          <a:cs typeface="Gill Sans MT"/>
                        </a:rPr>
                        <a:t>Built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57785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1920"/>
                        </a:lnSpc>
                        <a:spcBef>
                          <a:spcPts val="455"/>
                        </a:spcBef>
                      </a:pPr>
                      <a:r>
                        <a:rPr dirty="0" sz="1600" spc="-5" b="1">
                          <a:latin typeface="Gill Sans MT"/>
                          <a:cs typeface="Gill Sans MT"/>
                        </a:rPr>
                        <a:t>RBA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5778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r" marR="31750">
                        <a:lnSpc>
                          <a:spcPts val="1914"/>
                        </a:lnSpc>
                        <a:spcBef>
                          <a:spcPts val="1860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1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914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420</a:t>
                      </a:r>
                      <a:r>
                        <a:rPr dirty="0" sz="16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3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Romana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20">
                          <a:latin typeface="Gill Sans MT"/>
                          <a:cs typeface="Gill Sans MT"/>
                        </a:rPr>
                        <a:t>St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ts val="1860"/>
                        </a:lnSpc>
                      </a:pPr>
                      <a:r>
                        <a:rPr dirty="0" sz="1600" spc="-15">
                          <a:latin typeface="Gill Sans MT"/>
                          <a:cs typeface="Gill Sans MT"/>
                        </a:rPr>
                        <a:t>Levin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Center</a:t>
                      </a:r>
                      <a:r>
                        <a:rPr dirty="0" sz="1600" spc="-4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for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378460">
                        <a:lnSpc>
                          <a:spcPts val="1914"/>
                        </a:lnSpc>
                      </a:pPr>
                      <a:r>
                        <a:rPr dirty="0" sz="1600" spc="-10">
                          <a:latin typeface="Gill Sans MT"/>
                          <a:cs typeface="Gill Sans MT"/>
                        </a:rPr>
                        <a:t>IHMC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2016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ts val="1914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30,000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algn="r" marR="3175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219</a:t>
                      </a:r>
                      <a:r>
                        <a:rPr dirty="0" sz="16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3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Garden</a:t>
                      </a:r>
                      <a:r>
                        <a:rPr dirty="0" sz="16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20">
                          <a:latin typeface="Gill Sans MT"/>
                          <a:cs typeface="Gill Sans MT"/>
                        </a:rPr>
                        <a:t>St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ts val="1860"/>
                        </a:lnSpc>
                      </a:pPr>
                      <a:r>
                        <a:rPr dirty="0" sz="1600" spc="-15">
                          <a:latin typeface="Gill Sans MT"/>
                          <a:cs typeface="Gill Sans MT"/>
                        </a:rPr>
                        <a:t>Garden</a:t>
                      </a:r>
                      <a:r>
                        <a:rPr dirty="0" sz="1600" spc="-4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Gateway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Building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2018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1860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48,915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3622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3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125</a:t>
                      </a:r>
                      <a:r>
                        <a:rPr dirty="0" sz="16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3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Intendencia</a:t>
                      </a:r>
                      <a:r>
                        <a:rPr dirty="0" sz="16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20">
                          <a:latin typeface="Gill Sans MT"/>
                          <a:cs typeface="Gill Sans MT"/>
                        </a:rPr>
                        <a:t>St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2018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60,000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r" marR="32384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350</a:t>
                      </a:r>
                      <a:r>
                        <a:rPr dirty="0" sz="16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W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Cedar</a:t>
                      </a:r>
                      <a:r>
                        <a:rPr dirty="0" sz="16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20">
                          <a:latin typeface="Gill Sans MT"/>
                          <a:cs typeface="Gill Sans MT"/>
                        </a:rPr>
                        <a:t>St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84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Maritime</a:t>
                      </a:r>
                      <a:r>
                        <a:rPr dirty="0" sz="16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Place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2014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66,000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27305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786980" y="2729864"/>
          <a:ext cx="5803900" cy="2390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2142489"/>
                <a:gridCol w="1812925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City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Downtown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55">
                          <a:latin typeface="Gill Sans MT"/>
                          <a:cs typeface="Gill Sans MT"/>
                        </a:rPr>
                        <a:t>Total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Sq.Ft.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marL="532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14.8</a:t>
                      </a:r>
                      <a:r>
                        <a:rPr dirty="0" sz="18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million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marL="42608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6.5</a:t>
                      </a:r>
                      <a:r>
                        <a:rPr dirty="0" sz="1800" spc="-3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million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1800" spc="-1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uilt</a:t>
                      </a:r>
                      <a:r>
                        <a:rPr dirty="0" sz="1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w/i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n 10</a:t>
                      </a:r>
                      <a:r>
                        <a:rPr dirty="0" sz="1800" spc="-2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Yrs.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73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marL="391795" marR="385445" indent="1981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2.0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million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1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dirty="0" sz="1800" spc="-5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vg.</a:t>
                      </a:r>
                      <a:r>
                        <a:rPr dirty="0" sz="1800" spc="-1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200K/y</a:t>
                      </a:r>
                      <a:r>
                        <a:rPr dirty="0" sz="1800" spc="-185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.)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320,000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800" spc="-1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dirty="0" sz="1800" spc="-5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vg.</a:t>
                      </a:r>
                      <a:r>
                        <a:rPr dirty="0" sz="1800" spc="-1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32K/y</a:t>
                      </a:r>
                      <a:r>
                        <a:rPr dirty="0" sz="1800" spc="-185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.)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 marR="1270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800" spc="-5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vg.</a:t>
                      </a:r>
                      <a:r>
                        <a:rPr dirty="0" sz="1800" spc="-36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Asking</a:t>
                      </a:r>
                      <a:r>
                        <a:rPr dirty="0" sz="1800" spc="-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Lease  Rate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 F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dirty="0" sz="18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dirty="0" sz="18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10</a:t>
                      </a:r>
                      <a:r>
                        <a:rPr dirty="0" sz="1800" spc="-2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Yrs.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1800" spc="-5">
                          <a:latin typeface="Gill Sans MT"/>
                          <a:cs typeface="Gill Sans MT"/>
                        </a:rPr>
                        <a:t>$30/SF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74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dirty="0" sz="1800" spc="-5">
                          <a:latin typeface="Gill Sans MT"/>
                          <a:cs typeface="Gill Sans MT"/>
                        </a:rPr>
                        <a:t>$30/SF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1746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Occupancy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98+%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98+%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000760" y="5280152"/>
            <a:ext cx="1094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Gill Sans MT"/>
                <a:cs typeface="Gill Sans MT"/>
              </a:rPr>
              <a:t>Sou</a:t>
            </a:r>
            <a:r>
              <a:rPr dirty="0" sz="1400" spc="-4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ce:</a:t>
            </a:r>
            <a:r>
              <a:rPr dirty="0" sz="1400" spc="-16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C</a:t>
            </a:r>
            <a:r>
              <a:rPr dirty="0" sz="1400" spc="5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star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" y="54861"/>
            <a:ext cx="5661660" cy="67497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40958" y="206502"/>
            <a:ext cx="5542915" cy="118872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algn="ctr" marR="16510">
              <a:lnSpc>
                <a:spcPts val="2850"/>
              </a:lnSpc>
              <a:spcBef>
                <a:spcPts val="225"/>
              </a:spcBef>
              <a:tabLst>
                <a:tab pos="1300480" algn="l"/>
                <a:tab pos="2227580" algn="l"/>
                <a:tab pos="3451860" algn="l"/>
              </a:tabLst>
            </a:pPr>
            <a:r>
              <a:rPr dirty="0" sz="2500" spc="160">
                <a:solidFill>
                  <a:srgbClr val="252525"/>
                </a:solidFill>
                <a:latin typeface="Gill Sans MT"/>
                <a:cs typeface="Gill Sans MT"/>
              </a:rPr>
              <a:t>SELECT	</a:t>
            </a:r>
            <a:r>
              <a:rPr dirty="0" sz="2500" spc="125">
                <a:solidFill>
                  <a:srgbClr val="252525"/>
                </a:solidFill>
                <a:latin typeface="Gill Sans MT"/>
                <a:cs typeface="Gill Sans MT"/>
              </a:rPr>
              <a:t>NEW	HOTEL	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–</a:t>
            </a:r>
            <a:endParaRPr sz="2500">
              <a:latin typeface="Gill Sans MT"/>
              <a:cs typeface="Gill Sans MT"/>
            </a:endParaRPr>
          </a:p>
          <a:p>
            <a:pPr algn="ctr" marL="581025" marR="600710">
              <a:lnSpc>
                <a:spcPts val="2700"/>
              </a:lnSpc>
              <a:spcBef>
                <a:spcPts val="190"/>
              </a:spcBef>
              <a:tabLst>
                <a:tab pos="1402715" algn="l"/>
                <a:tab pos="2963545" algn="l"/>
              </a:tabLst>
            </a:pP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D</a:t>
            </a:r>
            <a:r>
              <a:rPr dirty="0" sz="2500" spc="95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200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 spc="30">
                <a:solidFill>
                  <a:srgbClr val="252525"/>
                </a:solidFill>
                <a:latin typeface="Gill Sans MT"/>
                <a:cs typeface="Gill Sans MT"/>
              </a:rPr>
              <a:t>T</a:t>
            </a:r>
            <a:r>
              <a:rPr dirty="0" sz="2500" spc="95">
                <a:solidFill>
                  <a:srgbClr val="252525"/>
                </a:solidFill>
                <a:latin typeface="Gill Sans MT"/>
                <a:cs typeface="Gill Sans MT"/>
              </a:rPr>
              <a:t>O</a:t>
            </a:r>
            <a:r>
              <a:rPr dirty="0" sz="2500" spc="200">
                <a:solidFill>
                  <a:srgbClr val="252525"/>
                </a:solidFill>
                <a:latin typeface="Gill Sans MT"/>
                <a:cs typeface="Gill Sans MT"/>
              </a:rPr>
              <a:t>W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N</a:t>
            </a:r>
            <a:r>
              <a:rPr dirty="0" sz="2500">
                <a:solidFill>
                  <a:srgbClr val="252525"/>
                </a:solidFill>
                <a:latin typeface="Gill Sans MT"/>
                <a:cs typeface="Gill Sans MT"/>
              </a:rPr>
              <a:t>	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PEN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S</a:t>
            </a:r>
            <a:r>
              <a:rPr dirty="0" sz="2500" spc="105">
                <a:solidFill>
                  <a:srgbClr val="252525"/>
                </a:solidFill>
                <a:latin typeface="Gill Sans MT"/>
                <a:cs typeface="Gill Sans MT"/>
              </a:rPr>
              <a:t>A</a:t>
            </a:r>
            <a:r>
              <a:rPr dirty="0" sz="2500" spc="190">
                <a:solidFill>
                  <a:srgbClr val="252525"/>
                </a:solidFill>
                <a:latin typeface="Gill Sans MT"/>
                <a:cs typeface="Gill Sans MT"/>
              </a:rPr>
              <a:t>C</a:t>
            </a:r>
            <a:r>
              <a:rPr dirty="0" sz="2500" spc="195">
                <a:solidFill>
                  <a:srgbClr val="252525"/>
                </a:solidFill>
                <a:latin typeface="Gill Sans MT"/>
                <a:cs typeface="Gill Sans MT"/>
              </a:rPr>
              <a:t>OL</a:t>
            </a:r>
            <a:r>
              <a:rPr dirty="0" sz="2500" spc="-5">
                <a:solidFill>
                  <a:srgbClr val="252525"/>
                </a:solidFill>
                <a:latin typeface="Gill Sans MT"/>
                <a:cs typeface="Gill Sans MT"/>
              </a:rPr>
              <a:t>A  </a:t>
            </a:r>
            <a:r>
              <a:rPr dirty="0" sz="2500" spc="140">
                <a:solidFill>
                  <a:srgbClr val="252525"/>
                </a:solidFill>
                <a:latin typeface="Gill Sans MT"/>
                <a:cs typeface="Gill Sans MT"/>
              </a:rPr>
              <a:t>(&gt;50	</a:t>
            </a:r>
            <a:r>
              <a:rPr dirty="0" sz="2500" spc="135">
                <a:solidFill>
                  <a:srgbClr val="252525"/>
                </a:solidFill>
                <a:latin typeface="Gill Sans MT"/>
                <a:cs typeface="Gill Sans MT"/>
              </a:rPr>
              <a:t>ROOMS)</a:t>
            </a:r>
            <a:endParaRPr sz="2500">
              <a:latin typeface="Gill Sans MT"/>
              <a:cs typeface="Gill Sans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34480" y="3996816"/>
          <a:ext cx="5803900" cy="185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/>
                <a:gridCol w="2142489"/>
                <a:gridCol w="1812925"/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8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City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800" spc="-20" b="1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Downtown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6A11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Rooms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8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6,385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606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1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uilt</a:t>
                      </a:r>
                      <a:r>
                        <a:rPr dirty="0" sz="1800" spc="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w/i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n 10</a:t>
                      </a:r>
                      <a:r>
                        <a:rPr dirty="0" sz="1800" spc="-2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Yrs.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8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1,029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208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225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railing 12</a:t>
                      </a:r>
                      <a:r>
                        <a:rPr dirty="0" sz="1800" spc="-17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>
                          <a:latin typeface="Gill Sans MT"/>
                          <a:cs typeface="Gill Sans MT"/>
                        </a:rPr>
                        <a:t>ADR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293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$161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$145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DFC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 spc="-80">
                          <a:latin typeface="Gill Sans MT"/>
                          <a:cs typeface="Gill Sans MT"/>
                        </a:rPr>
                        <a:t>T-12</a:t>
                      </a:r>
                      <a:r>
                        <a:rPr dirty="0" sz="1800" spc="-2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800" spc="-5">
                          <a:latin typeface="Gill Sans MT"/>
                          <a:cs typeface="Gill Sans MT"/>
                        </a:rPr>
                        <a:t>Occupancy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70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71%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800">
                          <a:latin typeface="Gill Sans MT"/>
                          <a:cs typeface="Gill Sans MT"/>
                        </a:rPr>
                        <a:t>67%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F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751946" y="6371335"/>
            <a:ext cx="10941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Gill Sans MT"/>
                <a:cs typeface="Gill Sans MT"/>
              </a:rPr>
              <a:t>Sou</a:t>
            </a:r>
            <a:r>
              <a:rPr dirty="0" sz="1400" spc="-40">
                <a:latin typeface="Gill Sans MT"/>
                <a:cs typeface="Gill Sans MT"/>
              </a:rPr>
              <a:t>r</a:t>
            </a:r>
            <a:r>
              <a:rPr dirty="0" sz="1400">
                <a:latin typeface="Gill Sans MT"/>
                <a:cs typeface="Gill Sans MT"/>
              </a:rPr>
              <a:t>ce:</a:t>
            </a:r>
            <a:r>
              <a:rPr dirty="0" sz="1400" spc="-165">
                <a:latin typeface="Gill Sans MT"/>
                <a:cs typeface="Gill Sans MT"/>
              </a:rPr>
              <a:t> </a:t>
            </a:r>
            <a:r>
              <a:rPr dirty="0" sz="1400">
                <a:latin typeface="Gill Sans MT"/>
                <a:cs typeface="Gill Sans MT"/>
              </a:rPr>
              <a:t>C</a:t>
            </a:r>
            <a:r>
              <a:rPr dirty="0" sz="1400" spc="5">
                <a:latin typeface="Gill Sans MT"/>
                <a:cs typeface="Gill Sans MT"/>
              </a:rPr>
              <a:t>o</a:t>
            </a:r>
            <a:r>
              <a:rPr dirty="0" sz="1400">
                <a:latin typeface="Gill Sans MT"/>
                <a:cs typeface="Gill Sans MT"/>
              </a:rPr>
              <a:t>star</a:t>
            </a:r>
            <a:endParaRPr sz="1400">
              <a:latin typeface="Gill Sans MT"/>
              <a:cs typeface="Gill Sans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21246" y="1731898"/>
          <a:ext cx="5227320" cy="173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915"/>
                <a:gridCol w="759460"/>
                <a:gridCol w="1073785"/>
              </a:tblGrid>
              <a:tr h="243840">
                <a:tc>
                  <a:txBody>
                    <a:bodyPr/>
                    <a:lstStyle/>
                    <a:p>
                      <a:pPr marL="5080">
                        <a:lnSpc>
                          <a:spcPts val="1820"/>
                        </a:lnSpc>
                      </a:pPr>
                      <a:r>
                        <a:rPr dirty="0" sz="1600" spc="15" b="1">
                          <a:latin typeface="Gill Sans MT"/>
                          <a:cs typeface="Gill Sans MT"/>
                        </a:rPr>
                        <a:t>Property</a:t>
                      </a:r>
                      <a:r>
                        <a:rPr dirty="0" sz="1600" spc="-15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20" b="1">
                          <a:latin typeface="Gill Sans MT"/>
                          <a:cs typeface="Gill Sans MT"/>
                        </a:rPr>
                        <a:t>Name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dirty="0" sz="1600" b="1">
                          <a:latin typeface="Gill Sans MT"/>
                          <a:cs typeface="Gill Sans MT"/>
                        </a:rPr>
                        <a:t>Rooms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1820"/>
                        </a:lnSpc>
                      </a:pPr>
                      <a:r>
                        <a:rPr dirty="0" sz="1600" spc="-60" b="1">
                          <a:latin typeface="Gill Sans MT"/>
                          <a:cs typeface="Gill Sans MT"/>
                        </a:rPr>
                        <a:t>Year</a:t>
                      </a:r>
                      <a:r>
                        <a:rPr dirty="0" sz="1600" spc="-20" b="1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 b="1">
                          <a:latin typeface="Gill Sans MT"/>
                          <a:cs typeface="Gill Sans MT"/>
                        </a:rPr>
                        <a:t>Built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80">
                        <a:lnSpc>
                          <a:spcPts val="1860"/>
                        </a:lnSpc>
                      </a:pPr>
                      <a:r>
                        <a:rPr dirty="0" sz="1600" spc="-50">
                          <a:latin typeface="Gill Sans MT"/>
                          <a:cs typeface="Gill Sans MT"/>
                        </a:rPr>
                        <a:t>Travel</a:t>
                      </a:r>
                      <a:r>
                        <a:rPr dirty="0" sz="16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64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8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Gill Sans MT"/>
                          <a:cs typeface="Gill Sans MT"/>
                        </a:rPr>
                        <a:t>Residence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Inn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Pensacola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Downtown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78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1998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80">
                        <a:lnSpc>
                          <a:spcPts val="1855"/>
                        </a:lnSpc>
                      </a:pPr>
                      <a:r>
                        <a:rPr dirty="0" sz="1600" spc="-25">
                          <a:latin typeface="Gill Sans MT"/>
                          <a:cs typeface="Gill Sans MT"/>
                        </a:rPr>
                        <a:t>Days</a:t>
                      </a:r>
                      <a:r>
                        <a:rPr dirty="0" sz="1600" spc="1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Inn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Pensacola-Downtown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98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55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1962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80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Hilton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Garden</a:t>
                      </a:r>
                      <a:r>
                        <a:rPr dirty="0" sz="1600" spc="-2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Inn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Pensacola</a:t>
                      </a:r>
                      <a:r>
                        <a:rPr dirty="0" sz="1600" spc="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Downtown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102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60"/>
                        </a:lnSpc>
                      </a:pPr>
                      <a:r>
                        <a:rPr dirty="0" sz="1600" spc="-5">
                          <a:latin typeface="Gill Sans MT"/>
                          <a:cs typeface="Gill Sans MT"/>
                        </a:rPr>
                        <a:t>2023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5080">
                        <a:lnSpc>
                          <a:spcPts val="1860"/>
                        </a:lnSpc>
                      </a:pPr>
                      <a:r>
                        <a:rPr dirty="0" sz="1600" spc="-15">
                          <a:latin typeface="Gill Sans MT"/>
                          <a:cs typeface="Gill Sans MT"/>
                        </a:rPr>
                        <a:t>Holiday</a:t>
                      </a:r>
                      <a:r>
                        <a:rPr dirty="0" sz="160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Inn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5">
                          <a:latin typeface="Gill Sans MT"/>
                          <a:cs typeface="Gill Sans MT"/>
                        </a:rPr>
                        <a:t>Express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Pensacola </a:t>
                      </a:r>
                      <a:r>
                        <a:rPr dirty="0" sz="1600" spc="-65">
                          <a:latin typeface="Gill Sans MT"/>
                          <a:cs typeface="Gill Sans MT"/>
                        </a:rPr>
                        <a:t>DT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106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2017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</a:tr>
              <a:tr h="252729">
                <a:tc>
                  <a:txBody>
                    <a:bodyPr/>
                    <a:lstStyle/>
                    <a:p>
                      <a:pPr marL="5080">
                        <a:lnSpc>
                          <a:spcPts val="1860"/>
                        </a:lnSpc>
                      </a:pPr>
                      <a:r>
                        <a:rPr dirty="0" sz="1600" spc="-10">
                          <a:latin typeface="Gill Sans MT"/>
                          <a:cs typeface="Gill Sans MT"/>
                        </a:rPr>
                        <a:t>Courtyard</a:t>
                      </a:r>
                      <a:r>
                        <a:rPr dirty="0" sz="1600" spc="-3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600" spc="-10">
                          <a:latin typeface="Gill Sans MT"/>
                          <a:cs typeface="Gill Sans MT"/>
                        </a:rPr>
                        <a:t>Pensacola </a:t>
                      </a:r>
                      <a:r>
                        <a:rPr dirty="0" sz="1600" spc="-15">
                          <a:latin typeface="Gill Sans MT"/>
                          <a:cs typeface="Gill Sans MT"/>
                        </a:rPr>
                        <a:t>Downtown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120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1860"/>
                        </a:lnSpc>
                      </a:pPr>
                      <a:r>
                        <a:rPr dirty="0" sz="1600">
                          <a:latin typeface="Gill Sans MT"/>
                          <a:cs typeface="Gill Sans MT"/>
                        </a:rPr>
                        <a:t>2007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Susana Siman</dc:creator>
  <dc:title>PowerPoint Presentation</dc:title>
  <dcterms:created xsi:type="dcterms:W3CDTF">2024-02-29T18:23:50Z</dcterms:created>
  <dcterms:modified xsi:type="dcterms:W3CDTF">2024-02-29T18:23:50Z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2024-02-29T00:00:00Z</vt:filetime>
  </property>
</Properties>
</file>