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54" r:id="rId2"/>
  </p:sldMasterIdLst>
  <p:notesMasterIdLst>
    <p:notesMasterId r:id="rId15"/>
  </p:notesMasterIdLst>
  <p:handoutMasterIdLst>
    <p:handoutMasterId r:id="rId16"/>
  </p:handoutMasterIdLst>
  <p:sldIdLst>
    <p:sldId id="552" r:id="rId3"/>
    <p:sldId id="612" r:id="rId4"/>
    <p:sldId id="610" r:id="rId5"/>
    <p:sldId id="615" r:id="rId6"/>
    <p:sldId id="614" r:id="rId7"/>
    <p:sldId id="616" r:id="rId8"/>
    <p:sldId id="601" r:id="rId9"/>
    <p:sldId id="613" r:id="rId10"/>
    <p:sldId id="617" r:id="rId11"/>
    <p:sldId id="539" r:id="rId12"/>
    <p:sldId id="264" r:id="rId13"/>
    <p:sldId id="609" r:id="rId14"/>
  </p:sldIdLst>
  <p:sldSz cx="9144000" cy="6858000" type="screen4x3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36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5592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1" pos="3816" userDrawn="1">
          <p15:clr>
            <a:srgbClr val="A4A3A4"/>
          </p15:clr>
        </p15:guide>
        <p15:guide id="12" orient="horz" pos="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AF"/>
    <a:srgbClr val="FF7B8C"/>
    <a:srgbClr val="FF869C"/>
    <a:srgbClr val="FFD806"/>
    <a:srgbClr val="019FD3"/>
    <a:srgbClr val="5EBCFD"/>
    <a:srgbClr val="04B195"/>
    <a:srgbClr val="56A1D6"/>
    <a:srgbClr val="4181AE"/>
    <a:srgbClr val="D25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39835" autoAdjust="0"/>
  </p:normalViewPr>
  <p:slideViewPr>
    <p:cSldViewPr snapToGrid="0" showGuides="1">
      <p:cViewPr varScale="1">
        <p:scale>
          <a:sx n="45" d="100"/>
          <a:sy n="45" d="100"/>
        </p:scale>
        <p:origin x="3102" y="66"/>
      </p:cViewPr>
      <p:guideLst>
        <p:guide pos="1536"/>
        <p:guide pos="168"/>
        <p:guide pos="5592"/>
        <p:guide orient="horz" pos="4176"/>
        <p:guide orient="horz"/>
        <p:guide pos="2880"/>
        <p:guide pos="3816"/>
        <p:guide orient="horz" pos="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3592"/>
    </p:cViewPr>
  </p:sorterViewPr>
  <p:notesViewPr>
    <p:cSldViewPr snapToGrid="0" showGuides="1">
      <p:cViewPr varScale="1">
        <p:scale>
          <a:sx n="129" d="100"/>
          <a:sy n="129" d="100"/>
        </p:scale>
        <p:origin x="42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0FE8A5-508B-44C8-9F13-BDF47C79D820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883B54-42FA-45AE-99FA-C9CE7ED39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983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5AF581-9BBB-40C0-8585-9CECFC385B58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9C93C-A5B3-466F-9801-8C6E98DC122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14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83997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152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21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01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51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097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9144000" cy="28876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2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1107742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60780" y="180147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2784" y="180147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42784" y="3998019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0780" y="3998019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9560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7102" y="395565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70204" y="170482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70204" y="4000499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102" y="170482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8154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5690" y="2113494"/>
            <a:ext cx="1369094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23963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3506" y="2000480"/>
            <a:ext cx="1710647" cy="347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7729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0414" y="1130179"/>
            <a:ext cx="1872854" cy="2497137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4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3267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36112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310037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10037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83962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862043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40493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14419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414419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88344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66424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862042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1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8462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1255" y="243163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048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66841" y="243163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19634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72427" y="243646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25220" y="106226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9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9910743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119738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9342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3638438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7200000">
            <a:off x="6594833" y="-210553"/>
            <a:ext cx="3238995" cy="252936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 rot="16200000">
            <a:off x="7540034" y="5644411"/>
            <a:ext cx="2088215" cy="163071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</p:spTree>
    <p:extLst>
      <p:ext uri="{BB962C8B-B14F-4D97-AF65-F5344CB8AC3E}">
        <p14:creationId xmlns:p14="http://schemas.microsoft.com/office/powerpoint/2010/main" val="39068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614785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 userDrawn="1"/>
        </p:nvGrpSpPr>
        <p:grpSpPr>
          <a:xfrm rot="16200000">
            <a:off x="4805787" y="-829212"/>
            <a:ext cx="5088585" cy="4409498"/>
            <a:chOff x="7790152" y="0"/>
            <a:chExt cx="5088585" cy="5879331"/>
          </a:xfrm>
        </p:grpSpPr>
        <p:sp>
          <p:nvSpPr>
            <p:cNvPr id="6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 rot="16200000">
            <a:off x="27458" y="-1078395"/>
            <a:ext cx="5088585" cy="5143500"/>
            <a:chOff x="7790152" y="0"/>
            <a:chExt cx="5088585" cy="6858000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7455610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3444" y="1574801"/>
            <a:ext cx="4758929" cy="47593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1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4663927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0607" y="1998664"/>
            <a:ext cx="3140869" cy="2668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36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85333" y="1900149"/>
            <a:ext cx="1431000" cy="327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7060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21303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1564798"/>
            <a:ext cx="1669256" cy="32829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2832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68266" y="1534936"/>
            <a:ext cx="2615803" cy="266382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914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6566" y="1746121"/>
            <a:ext cx="1444646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98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55" name="Group 54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62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4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2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9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9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0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1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2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05" name="Pentagon 10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4399546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50061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1797" y="1389063"/>
            <a:ext cx="2438400" cy="43910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528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257426"/>
            <a:ext cx="2006203" cy="34893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49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9262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449003" y="-1"/>
            <a:ext cx="3816439" cy="6858000"/>
            <a:chOff x="7790152" y="0"/>
            <a:chExt cx="5088585" cy="6858000"/>
          </a:xfrm>
        </p:grpSpPr>
        <p:sp>
          <p:nvSpPr>
            <p:cNvPr id="54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 rot="10800000">
            <a:off x="-944319" y="3363"/>
            <a:ext cx="3816439" cy="6858000"/>
            <a:chOff x="7790152" y="0"/>
            <a:chExt cx="5088585" cy="6858000"/>
          </a:xfrm>
        </p:grpSpPr>
        <p:sp>
          <p:nvSpPr>
            <p:cNvPr id="100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1335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9883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7102" y="3072585"/>
            <a:ext cx="1250156" cy="1668462"/>
          </a:xfrm>
          <a:prstGeom prst="diamond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41815" y="1735908"/>
            <a:ext cx="1250156" cy="1668462"/>
          </a:xfrm>
          <a:prstGeom prst="diamond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1815" y="4439159"/>
            <a:ext cx="1250156" cy="1668462"/>
          </a:xfrm>
          <a:prstGeom prst="diamond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16795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2671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3969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6719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205430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38017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35862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102" name="Group 101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149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1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10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88" name="Pentagon 18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8249769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408243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122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46004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411661"/>
            <a:ext cx="2135590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399537"/>
            <a:ext cx="2082729" cy="2177701"/>
          </a:xfrm>
        </p:spPr>
      </p:sp>
    </p:spTree>
    <p:extLst>
      <p:ext uri="{BB962C8B-B14F-4D97-AF65-F5344CB8AC3E}">
        <p14:creationId xmlns:p14="http://schemas.microsoft.com/office/powerpoint/2010/main" val="1074470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 userDrawn="1"/>
        </p:nvGrpSpPr>
        <p:grpSpPr>
          <a:xfrm rot="16200000">
            <a:off x="4805787" y="-829212"/>
            <a:ext cx="5088585" cy="4409498"/>
            <a:chOff x="7790152" y="0"/>
            <a:chExt cx="5088585" cy="5879331"/>
          </a:xfrm>
        </p:grpSpPr>
        <p:sp>
          <p:nvSpPr>
            <p:cNvPr id="6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 rot="16200000">
            <a:off x="27458" y="-1078395"/>
            <a:ext cx="5088585" cy="5143500"/>
            <a:chOff x="7790152" y="0"/>
            <a:chExt cx="5088585" cy="6858000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4251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7472261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0025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4663927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12539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2336501"/>
            <a:ext cx="5850083" cy="2554000"/>
          </a:xfrm>
        </p:spPr>
      </p:sp>
    </p:spTree>
    <p:extLst>
      <p:ext uri="{BB962C8B-B14F-4D97-AF65-F5344CB8AC3E}">
        <p14:creationId xmlns:p14="http://schemas.microsoft.com/office/powerpoint/2010/main" val="733027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10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6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102" name="Group 101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149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1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10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88" name="Pentagon 18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9642734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42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7296" y="202454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42588" y="3075097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97889" y="202454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53181" y="306663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30796" y="2020308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86088" y="306663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37489" y="20274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1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45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7" name="Group 56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8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7296" y="17292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42588" y="2779822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97889" y="17292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53181" y="277135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30796" y="1725033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86088" y="277135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37489" y="173219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7" name="Pentagon 7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69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659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943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4336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43361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1728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95367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3817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347743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47743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1668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99748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95366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6" name="Pentagon 5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58" name="Group 57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9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71" name="Group 70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368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659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943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4336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43361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1728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95367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3817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347743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47743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1668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99748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95366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8" name="Pentagon 6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70" name="Group 69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1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84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5107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2" name="Pentagon 5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549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4044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03877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59270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61909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4044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03877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59270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61909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00765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0607" y="1998664"/>
            <a:ext cx="3140869" cy="2668587"/>
          </a:xfrm>
        </p:spPr>
        <p:txBody>
          <a:bodyPr/>
          <a:lstStyle/>
          <a:p>
            <a:endParaRPr lang="id-ID"/>
          </a:p>
        </p:txBody>
      </p:sp>
      <p:sp>
        <p:nvSpPr>
          <p:cNvPr id="61" name="Pentagon 6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96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7" name="Pentagon 11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0607" y="2381250"/>
            <a:ext cx="3140869" cy="1990725"/>
          </a:xfrm>
        </p:spPr>
      </p:sp>
    </p:spTree>
    <p:extLst>
      <p:ext uri="{BB962C8B-B14F-4D97-AF65-F5344CB8AC3E}">
        <p14:creationId xmlns:p14="http://schemas.microsoft.com/office/powerpoint/2010/main" val="34028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6" name="Pentagon 11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69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53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1" name="Pentagon 11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85333" y="1900149"/>
            <a:ext cx="1431000" cy="327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33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53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1" name="Pentagon 11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85333" y="2295525"/>
            <a:ext cx="1431000" cy="2440578"/>
          </a:xfrm>
        </p:spPr>
      </p:sp>
    </p:spTree>
    <p:extLst>
      <p:ext uri="{BB962C8B-B14F-4D97-AF65-F5344CB8AC3E}">
        <p14:creationId xmlns:p14="http://schemas.microsoft.com/office/powerpoint/2010/main" val="2091289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023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49763" y="2288393"/>
            <a:ext cx="1720963" cy="2569357"/>
          </a:xfrm>
        </p:spPr>
      </p:sp>
    </p:spTree>
    <p:extLst>
      <p:ext uri="{BB962C8B-B14F-4D97-AF65-F5344CB8AC3E}">
        <p14:creationId xmlns:p14="http://schemas.microsoft.com/office/powerpoint/2010/main" val="725840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065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411661"/>
            <a:ext cx="2135590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399537"/>
            <a:ext cx="2082729" cy="2177701"/>
          </a:xfr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7177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9625"/>
            <a:ext cx="5850083" cy="1915500"/>
          </a:xfrm>
        </p:spPr>
      </p:sp>
    </p:spTree>
    <p:extLst>
      <p:ext uri="{BB962C8B-B14F-4D97-AF65-F5344CB8AC3E}">
        <p14:creationId xmlns:p14="http://schemas.microsoft.com/office/powerpoint/2010/main" val="123513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769785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4491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901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2055" y="3072585"/>
            <a:ext cx="1440000" cy="1440000"/>
          </a:xfrm>
          <a:prstGeom prst="diamond">
            <a:avLst/>
          </a:prstGeom>
          <a:ln w="31750">
            <a:solidFill>
              <a:schemeClr val="accent3"/>
            </a:solidFill>
          </a:ln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3715" y="2048195"/>
            <a:ext cx="1440000" cy="1440000"/>
          </a:xfrm>
          <a:prstGeom prst="diamond">
            <a:avLst/>
          </a:prstGeom>
          <a:ln w="31750">
            <a:solidFill>
              <a:schemeClr val="accent2"/>
            </a:solidFill>
          </a:ln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03715" y="4107827"/>
            <a:ext cx="1440000" cy="1440000"/>
          </a:xfrm>
          <a:prstGeom prst="diamond">
            <a:avLst/>
          </a:prstGeom>
          <a:ln w="317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363606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2055" y="3072585"/>
            <a:ext cx="1440000" cy="1440000"/>
          </a:xfrm>
          <a:prstGeom prst="diamond">
            <a:avLst/>
          </a:prstGeom>
          <a:ln w="31750">
            <a:solidFill>
              <a:schemeClr val="accent3"/>
            </a:solidFill>
          </a:ln>
        </p:spPr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3715" y="2048195"/>
            <a:ext cx="1440000" cy="1440000"/>
          </a:xfrm>
          <a:prstGeom prst="diamond">
            <a:avLst/>
          </a:prstGeom>
          <a:ln w="31750">
            <a:solidFill>
              <a:schemeClr val="accent2"/>
            </a:solidFill>
          </a:ln>
        </p:spPr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03715" y="4107827"/>
            <a:ext cx="1440000" cy="1440000"/>
          </a:xfrm>
          <a:prstGeom prst="diamond">
            <a:avLst/>
          </a:prstGeom>
          <a:ln w="317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188665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91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68266" y="1629497"/>
            <a:ext cx="2615803" cy="2042218"/>
          </a:xfrm>
        </p:spPr>
      </p:sp>
    </p:spTree>
    <p:extLst>
      <p:ext uri="{BB962C8B-B14F-4D97-AF65-F5344CB8AC3E}">
        <p14:creationId xmlns:p14="http://schemas.microsoft.com/office/powerpoint/2010/main" val="143609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257426"/>
            <a:ext cx="2006203" cy="34893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995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514425"/>
            <a:ext cx="2006203" cy="2661042"/>
          </a:xfr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5254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960" y="2023685"/>
            <a:ext cx="2783463" cy="3767516"/>
          </a:xfrm>
        </p:spPr>
      </p:sp>
    </p:spTree>
    <p:extLst>
      <p:ext uri="{BB962C8B-B14F-4D97-AF65-F5344CB8AC3E}">
        <p14:creationId xmlns:p14="http://schemas.microsoft.com/office/powerpoint/2010/main" val="171896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2006211"/>
            <a:ext cx="1669256" cy="2851062"/>
          </a:xfrm>
        </p:spPr>
      </p:sp>
    </p:spTree>
    <p:extLst>
      <p:ext uri="{BB962C8B-B14F-4D97-AF65-F5344CB8AC3E}">
        <p14:creationId xmlns:p14="http://schemas.microsoft.com/office/powerpoint/2010/main" val="3488318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0440" y="2361144"/>
            <a:ext cx="1548000" cy="1548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0116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812035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3506" y="2000480"/>
            <a:ext cx="1849669" cy="3200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4110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09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7456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34718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66019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5578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3094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98854" y="1801471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8483" y="1801471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28483" y="3521769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98854" y="3521769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797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57310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04573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35873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5432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6271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93808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41070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72371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930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14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7102" y="395565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70204" y="170482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70204" y="4000499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102" y="170482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2001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7785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95048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6348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5907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156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9" name="Pentagon 7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0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27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46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8" name="Pentagon 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14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776909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46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8" name="Pentagon 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6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222" y="1644650"/>
            <a:ext cx="7890272" cy="329723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0299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751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227636" y="1273427"/>
            <a:ext cx="2700000" cy="2700000"/>
          </a:xfrm>
          <a:prstGeom prst="ellipse">
            <a:avLst/>
          </a:prstGeom>
        </p:spPr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5257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7966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74356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76654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76654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3903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988920" y="713"/>
            <a:ext cx="6072780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67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103221" y="76913"/>
            <a:ext cx="4663926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94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3174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51354" y="1768432"/>
            <a:ext cx="2052000" cy="2052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5491" y="1791414"/>
            <a:ext cx="2052000" cy="2052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61360" y="1791414"/>
            <a:ext cx="2052000" cy="2052000"/>
          </a:xfrm>
          <a:prstGeom prst="ellipse">
            <a:avLst/>
          </a:prstGeom>
        </p:spPr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23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89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265" y="0"/>
            <a:ext cx="2544293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161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81049" y="0"/>
            <a:ext cx="3371850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1" name="Pentagon 3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9554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0" name="Pentagon 5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28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7" name="Pentagon 1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48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7" name="Pentagon 1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9784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21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3444" y="1574801"/>
            <a:ext cx="4758929" cy="4759325"/>
          </a:xfrm>
        </p:spPr>
        <p:txBody>
          <a:bodyPr/>
          <a:lstStyle/>
          <a:p>
            <a:endParaRPr lang="id-ID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88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6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4875" y="2031320"/>
            <a:ext cx="4737498" cy="3578906"/>
          </a:xfrm>
        </p:spPr>
      </p:sp>
    </p:spTree>
    <p:extLst>
      <p:ext uri="{BB962C8B-B14F-4D97-AF65-F5344CB8AC3E}">
        <p14:creationId xmlns:p14="http://schemas.microsoft.com/office/powerpoint/2010/main" val="11005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0414" y="1368304"/>
            <a:ext cx="2124000" cy="2124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62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01903" y="2936005"/>
            <a:ext cx="2268000" cy="226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55644" y="4150539"/>
            <a:ext cx="1656000" cy="1656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21215" y="4112439"/>
            <a:ext cx="1620000" cy="162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1019" y="2004333"/>
            <a:ext cx="1764000" cy="1764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40786" y="1821049"/>
            <a:ext cx="2124000" cy="2124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22154" y="1223099"/>
            <a:ext cx="1620000" cy="162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65" name="Pentagon 16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57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20567" y="-504039"/>
            <a:ext cx="9736471" cy="4523595"/>
            <a:chOff x="978668" y="-504039"/>
            <a:chExt cx="10775113" cy="4523595"/>
          </a:xfrm>
        </p:grpSpPr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970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46" name="Group 45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4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6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8536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 userDrawn="1"/>
        </p:nvGrpSpPr>
        <p:grpSpPr>
          <a:xfrm>
            <a:off x="-220567" y="-504039"/>
            <a:ext cx="9736471" cy="4523595"/>
            <a:chOff x="978668" y="-504039"/>
            <a:chExt cx="10775113" cy="4523595"/>
          </a:xfrm>
        </p:grpSpPr>
        <p:sp>
          <p:nvSpPr>
            <p:cNvPr id="91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227" name="Pentagon 22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5418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498600" y="-205430"/>
            <a:ext cx="11557000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24" name="Pentagon 22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2408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 userDrawn="1"/>
        </p:nvGrpSpPr>
        <p:grpSpPr>
          <a:xfrm>
            <a:off x="-1498600" y="-205430"/>
            <a:ext cx="11557000" cy="5088586"/>
            <a:chOff x="-2" y="-1069030"/>
            <a:chExt cx="12732450" cy="5088586"/>
          </a:xfrm>
        </p:grpSpPr>
        <p:sp>
          <p:nvSpPr>
            <p:cNvPr id="88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48" name="Pentagon 24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9784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4179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0450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419101" y="3030470"/>
            <a:ext cx="10429875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5800" y="1848335"/>
            <a:ext cx="1872000" cy="1872000"/>
          </a:xfrm>
          <a:prstGeom prst="ellipse">
            <a:avLst/>
          </a:prstGeom>
        </p:spPr>
      </p:sp>
      <p:sp>
        <p:nvSpPr>
          <p:cNvPr id="8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41035" y="1871317"/>
            <a:ext cx="1872000" cy="1872000"/>
          </a:xfrm>
          <a:prstGeom prst="ellipse">
            <a:avLst/>
          </a:prstGeom>
        </p:spPr>
      </p:sp>
      <p:sp>
        <p:nvSpPr>
          <p:cNvPr id="8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64716" y="1871317"/>
            <a:ext cx="1872000" cy="1872000"/>
          </a:xfrm>
          <a:prstGeom prst="ellipse">
            <a:avLst/>
          </a:prstGeom>
        </p:spPr>
      </p:sp>
      <p:sp>
        <p:nvSpPr>
          <p:cNvPr id="82" name="Pentagon 8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0356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5" name="Pentagon 7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6904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736601" y="-432422"/>
            <a:ext cx="10659533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67495" y="689716"/>
            <a:ext cx="2412000" cy="2412000"/>
          </a:xfrm>
          <a:prstGeom prst="ellipse">
            <a:avLst/>
          </a:prstGeom>
        </p:spPr>
      </p:sp>
      <p:sp>
        <p:nvSpPr>
          <p:cNvPr id="90" name="Pentagon 8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9276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432422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72295" y="689717"/>
            <a:ext cx="1790700" cy="2389187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84858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42710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21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7200000">
            <a:off x="6830205" y="-679775"/>
            <a:ext cx="2732717" cy="286269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6200000">
            <a:off x="7753681" y="5300754"/>
            <a:ext cx="2088215" cy="2318023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  <p:sp>
        <p:nvSpPr>
          <p:cNvPr id="45" name="Pentagon 4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30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9144000" cy="28876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423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103221" y="76913"/>
            <a:ext cx="4663926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01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691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265" y="0"/>
            <a:ext cx="2544293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4627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65762" y="978152"/>
            <a:ext cx="2168233" cy="2890977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132643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170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549357"/>
            <a:ext cx="1890000" cy="252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572339"/>
            <a:ext cx="1890000" cy="252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572339"/>
            <a:ext cx="1890000" cy="252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995129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7903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210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222" y="1644650"/>
            <a:ext cx="7890272" cy="329723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3878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926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7200000">
            <a:off x="6830205" y="-679775"/>
            <a:ext cx="2732717" cy="286269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 rot="16200000">
            <a:off x="7753681" y="5300754"/>
            <a:ext cx="2088215" cy="2318023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6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  <p:sp>
        <p:nvSpPr>
          <p:cNvPr id="47" name="Pentagon 4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88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82340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942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9769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89602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44995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7634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49769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89602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4995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47634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208549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01903" y="2936005"/>
            <a:ext cx="1980598" cy="2640798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19818" y="4331921"/>
            <a:ext cx="1443549" cy="1924733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17312" y="4331921"/>
            <a:ext cx="1443549" cy="1924733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757670" y="1794783"/>
            <a:ext cx="1619367" cy="2159157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8886" y="1563874"/>
            <a:ext cx="1946660" cy="2595548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974529" y="889724"/>
            <a:ext cx="1443656" cy="1924875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9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1069030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4845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0304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69625" y="1800710"/>
            <a:ext cx="1620000" cy="2160000"/>
          </a:xfrm>
          <a:prstGeom prst="ellipse">
            <a:avLst/>
          </a:prstGeom>
        </p:spPr>
      </p:sp>
      <p:sp>
        <p:nvSpPr>
          <p:cNvPr id="8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64860" y="1823692"/>
            <a:ext cx="1620000" cy="2160000"/>
          </a:xfrm>
          <a:prstGeom prst="ellipse">
            <a:avLst/>
          </a:prstGeom>
        </p:spPr>
      </p:sp>
      <p:sp>
        <p:nvSpPr>
          <p:cNvPr id="8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88541" y="1823692"/>
            <a:ext cx="1620000" cy="216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34058243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4607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91869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3170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2729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091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33510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0773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2073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1632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3830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70008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17270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8571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8130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1859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33510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0773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2073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1632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2657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1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26" Type="http://schemas.openxmlformats.org/officeDocument/2006/relationships/slideLayout" Target="../slideLayouts/slideLayout126.xml"/><Relationship Id="rId134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7161" y="6369249"/>
            <a:ext cx="1015370" cy="282440"/>
            <a:chOff x="307161" y="6369249"/>
            <a:chExt cx="1015370" cy="28244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554628" y="6369249"/>
              <a:ext cx="767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2"/>
                  </a:solidFill>
                  <a:latin typeface="Bebas" pitchFamily="2" charset="0"/>
                </a:rPr>
                <a:t>KOMPLET</a:t>
              </a: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307161" y="6386511"/>
              <a:ext cx="282215" cy="265178"/>
              <a:chOff x="4262509" y="1544643"/>
              <a:chExt cx="3712566" cy="3488436"/>
            </a:xfrm>
          </p:grpSpPr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358748" y="1997341"/>
                <a:ext cx="701238" cy="1402476"/>
              </a:xfrm>
              <a:custGeom>
                <a:avLst/>
                <a:gdLst>
                  <a:gd name="T0" fmla="*/ 0 w 316"/>
                  <a:gd name="T1" fmla="*/ 316 h 632"/>
                  <a:gd name="T2" fmla="*/ 316 w 316"/>
                  <a:gd name="T3" fmla="*/ 632 h 632"/>
                  <a:gd name="T4" fmla="*/ 316 w 316"/>
                  <a:gd name="T5" fmla="*/ 0 h 632"/>
                  <a:gd name="T6" fmla="*/ 0 w 316"/>
                  <a:gd name="T7" fmla="*/ 316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32">
                    <a:moveTo>
                      <a:pt x="0" y="316"/>
                    </a:moveTo>
                    <a:lnTo>
                      <a:pt x="316" y="632"/>
                    </a:lnTo>
                    <a:lnTo>
                      <a:pt x="316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4706330" y="3437542"/>
                <a:ext cx="1335903" cy="667952"/>
              </a:xfrm>
              <a:custGeom>
                <a:avLst/>
                <a:gdLst>
                  <a:gd name="T0" fmla="*/ 602 w 602"/>
                  <a:gd name="T1" fmla="*/ 0 h 301"/>
                  <a:gd name="T2" fmla="*/ 0 w 602"/>
                  <a:gd name="T3" fmla="*/ 0 h 301"/>
                  <a:gd name="T4" fmla="*/ 301 w 602"/>
                  <a:gd name="T5" fmla="*/ 301 h 301"/>
                  <a:gd name="T6" fmla="*/ 602 w 602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2" h="301">
                    <a:moveTo>
                      <a:pt x="602" y="0"/>
                    </a:moveTo>
                    <a:lnTo>
                      <a:pt x="0" y="0"/>
                    </a:lnTo>
                    <a:lnTo>
                      <a:pt x="301" y="301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4262509" y="2525488"/>
                <a:ext cx="1779724" cy="889863"/>
              </a:xfrm>
              <a:custGeom>
                <a:avLst/>
                <a:gdLst>
                  <a:gd name="T0" fmla="*/ 802 w 802"/>
                  <a:gd name="T1" fmla="*/ 401 h 401"/>
                  <a:gd name="T2" fmla="*/ 401 w 802"/>
                  <a:gd name="T3" fmla="*/ 0 h 401"/>
                  <a:gd name="T4" fmla="*/ 0 w 802"/>
                  <a:gd name="T5" fmla="*/ 401 h 401"/>
                  <a:gd name="T6" fmla="*/ 802 w 802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2" h="401">
                    <a:moveTo>
                      <a:pt x="802" y="401"/>
                    </a:moveTo>
                    <a:lnTo>
                      <a:pt x="401" y="0"/>
                    </a:lnTo>
                    <a:lnTo>
                      <a:pt x="0" y="401"/>
                    </a:lnTo>
                    <a:lnTo>
                      <a:pt x="802" y="4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5269984" y="3453075"/>
                <a:ext cx="790002" cy="1580004"/>
              </a:xfrm>
              <a:custGeom>
                <a:avLst/>
                <a:gdLst>
                  <a:gd name="T0" fmla="*/ 356 w 356"/>
                  <a:gd name="T1" fmla="*/ 0 h 712"/>
                  <a:gd name="T2" fmla="*/ 0 w 356"/>
                  <a:gd name="T3" fmla="*/ 356 h 712"/>
                  <a:gd name="T4" fmla="*/ 356 w 356"/>
                  <a:gd name="T5" fmla="*/ 712 h 712"/>
                  <a:gd name="T6" fmla="*/ 356 w 356"/>
                  <a:gd name="T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6" h="712">
                    <a:moveTo>
                      <a:pt x="356" y="0"/>
                    </a:moveTo>
                    <a:lnTo>
                      <a:pt x="0" y="356"/>
                    </a:lnTo>
                    <a:lnTo>
                      <a:pt x="356" y="71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6079957" y="1544643"/>
                <a:ext cx="932025" cy="1855173"/>
              </a:xfrm>
              <a:custGeom>
                <a:avLst/>
                <a:gdLst>
                  <a:gd name="T0" fmla="*/ 0 w 420"/>
                  <a:gd name="T1" fmla="*/ 836 h 836"/>
                  <a:gd name="T2" fmla="*/ 420 w 420"/>
                  <a:gd name="T3" fmla="*/ 418 h 836"/>
                  <a:gd name="T4" fmla="*/ 0 w 420"/>
                  <a:gd name="T5" fmla="*/ 0 h 836"/>
                  <a:gd name="T6" fmla="*/ 0 w 420"/>
                  <a:gd name="T7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0" h="836">
                    <a:moveTo>
                      <a:pt x="0" y="836"/>
                    </a:moveTo>
                    <a:lnTo>
                      <a:pt x="420" y="418"/>
                    </a:lnTo>
                    <a:lnTo>
                      <a:pt x="0" y="0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6079957" y="3453075"/>
                <a:ext cx="647979" cy="1289302"/>
              </a:xfrm>
              <a:custGeom>
                <a:avLst/>
                <a:gdLst>
                  <a:gd name="T0" fmla="*/ 0 w 292"/>
                  <a:gd name="T1" fmla="*/ 0 h 581"/>
                  <a:gd name="T2" fmla="*/ 0 w 292"/>
                  <a:gd name="T3" fmla="*/ 581 h 581"/>
                  <a:gd name="T4" fmla="*/ 292 w 292"/>
                  <a:gd name="T5" fmla="*/ 292 h 581"/>
                  <a:gd name="T6" fmla="*/ 0 w 292"/>
                  <a:gd name="T7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" h="581">
                    <a:moveTo>
                      <a:pt x="0" y="0"/>
                    </a:moveTo>
                    <a:lnTo>
                      <a:pt x="0" y="581"/>
                    </a:lnTo>
                    <a:lnTo>
                      <a:pt x="292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6095492" y="2663073"/>
                <a:ext cx="1511211" cy="752278"/>
              </a:xfrm>
              <a:custGeom>
                <a:avLst/>
                <a:gdLst>
                  <a:gd name="T0" fmla="*/ 0 w 681"/>
                  <a:gd name="T1" fmla="*/ 339 h 339"/>
                  <a:gd name="T2" fmla="*/ 681 w 681"/>
                  <a:gd name="T3" fmla="*/ 339 h 339"/>
                  <a:gd name="T4" fmla="*/ 342 w 681"/>
                  <a:gd name="T5" fmla="*/ 0 h 339"/>
                  <a:gd name="T6" fmla="*/ 0 w 681"/>
                  <a:gd name="T7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1" h="339">
                    <a:moveTo>
                      <a:pt x="0" y="339"/>
                    </a:moveTo>
                    <a:lnTo>
                      <a:pt x="681" y="339"/>
                    </a:lnTo>
                    <a:lnTo>
                      <a:pt x="342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6095492" y="3437542"/>
                <a:ext cx="1879583" cy="943121"/>
              </a:xfrm>
              <a:custGeom>
                <a:avLst/>
                <a:gdLst>
                  <a:gd name="T0" fmla="*/ 0 w 847"/>
                  <a:gd name="T1" fmla="*/ 0 h 425"/>
                  <a:gd name="T2" fmla="*/ 423 w 847"/>
                  <a:gd name="T3" fmla="*/ 425 h 425"/>
                  <a:gd name="T4" fmla="*/ 847 w 847"/>
                  <a:gd name="T5" fmla="*/ 0 h 425"/>
                  <a:gd name="T6" fmla="*/ 0 w 847"/>
                  <a:gd name="T7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425">
                    <a:moveTo>
                      <a:pt x="0" y="0"/>
                    </a:moveTo>
                    <a:lnTo>
                      <a:pt x="423" y="425"/>
                    </a:lnTo>
                    <a:lnTo>
                      <a:pt x="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0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3" r:id="rId2"/>
    <p:sldLayoutId id="2147483691" r:id="rId3"/>
    <p:sldLayoutId id="2147483693" r:id="rId4"/>
    <p:sldLayoutId id="2147483723" r:id="rId5"/>
    <p:sldLayoutId id="2147483692" r:id="rId6"/>
    <p:sldLayoutId id="2147483724" r:id="rId7"/>
    <p:sldLayoutId id="2147483696" r:id="rId8"/>
    <p:sldLayoutId id="2147483725" r:id="rId9"/>
    <p:sldLayoutId id="2147483697" r:id="rId10"/>
    <p:sldLayoutId id="2147483726" r:id="rId11"/>
    <p:sldLayoutId id="2147483698" r:id="rId12"/>
    <p:sldLayoutId id="2147483745" r:id="rId13"/>
    <p:sldLayoutId id="2147483727" r:id="rId14"/>
    <p:sldLayoutId id="2147483694" r:id="rId15"/>
    <p:sldLayoutId id="2147483721" r:id="rId16"/>
    <p:sldLayoutId id="2147483695" r:id="rId17"/>
    <p:sldLayoutId id="2147483720" r:id="rId18"/>
    <p:sldLayoutId id="2147483654" r:id="rId19"/>
    <p:sldLayoutId id="2147483702" r:id="rId20"/>
    <p:sldLayoutId id="2147483729" r:id="rId21"/>
    <p:sldLayoutId id="2147483751" r:id="rId22"/>
    <p:sldLayoutId id="2147483700" r:id="rId23"/>
    <p:sldLayoutId id="2147483730" r:id="rId24"/>
    <p:sldLayoutId id="2147483671" r:id="rId25"/>
    <p:sldLayoutId id="2147483749" r:id="rId26"/>
    <p:sldLayoutId id="2147483744" r:id="rId27"/>
    <p:sldLayoutId id="2147483753" r:id="rId28"/>
    <p:sldLayoutId id="2147483752" r:id="rId29"/>
    <p:sldLayoutId id="2147483737" r:id="rId30"/>
    <p:sldLayoutId id="2147483709" r:id="rId31"/>
    <p:sldLayoutId id="2147483736" r:id="rId32"/>
    <p:sldLayoutId id="2147483708" r:id="rId33"/>
    <p:sldLayoutId id="2147483706" r:id="rId34"/>
    <p:sldLayoutId id="2147483705" r:id="rId35"/>
    <p:sldLayoutId id="2147483733" r:id="rId36"/>
    <p:sldLayoutId id="2147483704" r:id="rId37"/>
    <p:sldLayoutId id="2147483703" r:id="rId38"/>
    <p:sldLayoutId id="2147483687" r:id="rId39"/>
    <p:sldLayoutId id="2147483688" r:id="rId40"/>
    <p:sldLayoutId id="2147483685" r:id="rId41"/>
    <p:sldLayoutId id="2147483679" r:id="rId42"/>
    <p:sldLayoutId id="2147483684" r:id="rId43"/>
    <p:sldLayoutId id="2147483682" r:id="rId44"/>
    <p:sldLayoutId id="2147483680" r:id="rId45"/>
    <p:sldLayoutId id="2147483686" r:id="rId46"/>
    <p:sldLayoutId id="2147483681" r:id="rId47"/>
    <p:sldLayoutId id="2147483677" r:id="rId48"/>
    <p:sldLayoutId id="2147483743" r:id="rId49"/>
    <p:sldLayoutId id="2147483739" r:id="rId50"/>
    <p:sldLayoutId id="2147483675" r:id="rId51"/>
    <p:sldLayoutId id="2147483670" r:id="rId52"/>
    <p:sldLayoutId id="2147483667" r:id="rId53"/>
    <p:sldLayoutId id="2147483658" r:id="rId54"/>
    <p:sldLayoutId id="2147483668" r:id="rId55"/>
    <p:sldLayoutId id="2147483666" r:id="rId56"/>
    <p:sldLayoutId id="2147483711" r:id="rId57"/>
    <p:sldLayoutId id="2147483659" r:id="rId58"/>
    <p:sldLayoutId id="2147483669" r:id="rId59"/>
    <p:sldLayoutId id="2147483655" r:id="rId60"/>
    <p:sldLayoutId id="2147483665" r:id="rId61"/>
    <p:sldLayoutId id="2147483660" r:id="rId62"/>
    <p:sldLayoutId id="2147483750" r:id="rId63"/>
    <p:sldLayoutId id="2147483738" r:id="rId64"/>
    <p:sldLayoutId id="2147483699" r:id="rId65"/>
    <p:sldLayoutId id="2147483728" r:id="rId66"/>
    <p:sldLayoutId id="2147483689" r:id="rId67"/>
    <p:sldLayoutId id="2147483690" r:id="rId68"/>
    <p:sldLayoutId id="2147483663" r:id="rId69"/>
    <p:sldLayoutId id="2147483746" r:id="rId70"/>
    <p:sldLayoutId id="2147483710" r:id="rId71"/>
    <p:sldLayoutId id="2147483740" r:id="rId72"/>
    <p:sldLayoutId id="2147483701" r:id="rId73"/>
    <p:sldLayoutId id="2147483747" r:id="rId74"/>
    <p:sldLayoutId id="2147483731" r:id="rId75"/>
    <p:sldLayoutId id="2147483664" r:id="rId76"/>
    <p:sldLayoutId id="2147483796" r:id="rId77"/>
    <p:sldLayoutId id="2147483797" r:id="rId78"/>
    <p:sldLayoutId id="2147483798" r:id="rId79"/>
    <p:sldLayoutId id="2147483799" r:id="rId80"/>
    <p:sldLayoutId id="2147483800" r:id="rId81"/>
    <p:sldLayoutId id="2147483801" r:id="rId82"/>
    <p:sldLayoutId id="2147483802" r:id="rId83"/>
    <p:sldLayoutId id="2147483803" r:id="rId84"/>
    <p:sldLayoutId id="2147483804" r:id="rId85"/>
    <p:sldLayoutId id="2147483805" r:id="rId86"/>
    <p:sldLayoutId id="2147483806" r:id="rId87"/>
    <p:sldLayoutId id="2147483807" r:id="rId88"/>
    <p:sldLayoutId id="2147483808" r:id="rId89"/>
    <p:sldLayoutId id="2147483809" r:id="rId90"/>
    <p:sldLayoutId id="2147483810" r:id="rId91"/>
    <p:sldLayoutId id="2147483811" r:id="rId92"/>
    <p:sldLayoutId id="2147483812" r:id="rId93"/>
    <p:sldLayoutId id="2147483813" r:id="rId94"/>
    <p:sldLayoutId id="2147483814" r:id="rId95"/>
    <p:sldLayoutId id="2147483815" r:id="rId96"/>
    <p:sldLayoutId id="2147483816" r:id="rId97"/>
    <p:sldLayoutId id="2147483817" r:id="rId98"/>
    <p:sldLayoutId id="2147483818" r:id="rId99"/>
    <p:sldLayoutId id="2147483819" r:id="rId100"/>
    <p:sldLayoutId id="2147483820" r:id="rId101"/>
    <p:sldLayoutId id="2147483821" r:id="rId102"/>
    <p:sldLayoutId id="2147483822" r:id="rId103"/>
    <p:sldLayoutId id="2147483823" r:id="rId104"/>
    <p:sldLayoutId id="2147483824" r:id="rId105"/>
    <p:sldLayoutId id="2147483825" r:id="rId106"/>
    <p:sldLayoutId id="2147483826" r:id="rId107"/>
    <p:sldLayoutId id="2147483827" r:id="rId108"/>
    <p:sldLayoutId id="2147483828" r:id="rId109"/>
    <p:sldLayoutId id="2147483829" r:id="rId110"/>
    <p:sldLayoutId id="2147483830" r:id="rId111"/>
    <p:sldLayoutId id="2147483831" r:id="rId112"/>
    <p:sldLayoutId id="2147483832" r:id="rId113"/>
    <p:sldLayoutId id="2147483833" r:id="rId114"/>
    <p:sldLayoutId id="2147483834" r:id="rId115"/>
    <p:sldLayoutId id="2147483835" r:id="rId116"/>
    <p:sldLayoutId id="2147483836" r:id="rId117"/>
    <p:sldLayoutId id="2147483837" r:id="rId118"/>
    <p:sldLayoutId id="2147483838" r:id="rId119"/>
    <p:sldLayoutId id="2147483839" r:id="rId120"/>
    <p:sldLayoutId id="2147483840" r:id="rId121"/>
    <p:sldLayoutId id="2147483841" r:id="rId122"/>
    <p:sldLayoutId id="2147483842" r:id="rId123"/>
    <p:sldLayoutId id="2147483843" r:id="rId124"/>
    <p:sldLayoutId id="2147483845" r:id="rId125"/>
    <p:sldLayoutId id="2147483846" r:id="rId126"/>
    <p:sldLayoutId id="2147483847" r:id="rId127"/>
    <p:sldLayoutId id="2147483848" r:id="rId128"/>
    <p:sldLayoutId id="2147483849" r:id="rId129"/>
    <p:sldLayoutId id="2147483850" r:id="rId130"/>
    <p:sldLayoutId id="2147483851" r:id="rId131"/>
    <p:sldLayoutId id="2147483852" r:id="rId132"/>
    <p:sldLayoutId id="2147483853" r:id="rId133"/>
    <p:sldLayoutId id="2147483854" r:id="rId134"/>
    <p:sldLayoutId id="2147483855" r:id="rId135"/>
    <p:sldLayoutId id="2147483856" r:id="rId136"/>
    <p:sldLayoutId id="2147483857" r:id="rId13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47A7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0421-3052-4883-8875-7F122E29084F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0A5B-CA18-47D2-801E-5D97420A52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8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DEVELOPMENT@CITYOFPENSACOLA.COM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https://www.cityofpensacola.com/Lis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17" Type="http://schemas.openxmlformats.org/officeDocument/2006/relationships/image" Target="../media/image29.jpeg"/><Relationship Id="rId2" Type="http://schemas.openxmlformats.org/officeDocument/2006/relationships/image" Target="../media/image17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5" Type="http://schemas.openxmlformats.org/officeDocument/2006/relationships/image" Target="../media/image27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81C73-74B6-8720-3363-1670321EE1A6}"/>
              </a:ext>
            </a:extLst>
          </p:cNvPr>
          <p:cNvSpPr txBox="1"/>
          <p:nvPr/>
        </p:nvSpPr>
        <p:spPr>
          <a:xfrm>
            <a:off x="2566737" y="-2054292"/>
            <a:ext cx="4366661" cy="1458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3D0E6D8-FD83-6185-82DA-D9A159575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27" y="5712131"/>
            <a:ext cx="2631083" cy="409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25B999-6E59-CD22-D45D-B24B5749D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8531" r="45673" b="36099"/>
          <a:stretch/>
        </p:blipFill>
        <p:spPr bwMode="auto">
          <a:xfrm>
            <a:off x="412854" y="1776444"/>
            <a:ext cx="5289375" cy="3646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96B71B-6EDC-844E-F4DC-F33CB159E7AC}"/>
              </a:ext>
            </a:extLst>
          </p:cNvPr>
          <p:cNvSpPr/>
          <p:nvPr/>
        </p:nvSpPr>
        <p:spPr>
          <a:xfrm>
            <a:off x="412854" y="1776444"/>
            <a:ext cx="5289375" cy="367142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FA3C2-6083-8505-013A-122D79211EB7}"/>
              </a:ext>
            </a:extLst>
          </p:cNvPr>
          <p:cNvSpPr txBox="1"/>
          <p:nvPr/>
        </p:nvSpPr>
        <p:spPr>
          <a:xfrm>
            <a:off x="298804" y="508367"/>
            <a:ext cx="575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Request for letters of interest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B7E17-79BD-131C-7F5D-3E170E2C6086}"/>
              </a:ext>
            </a:extLst>
          </p:cNvPr>
          <p:cNvSpPr txBox="1"/>
          <p:nvPr/>
        </p:nvSpPr>
        <p:spPr>
          <a:xfrm>
            <a:off x="298804" y="113011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101 West Main Street, Pensacola FL</a:t>
            </a:r>
            <a:endParaRPr lang="id-ID" sz="16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AC314-52B0-1718-25AE-3B8E197FD2EE}"/>
              </a:ext>
            </a:extLst>
          </p:cNvPr>
          <p:cNvSpPr txBox="1"/>
          <p:nvPr/>
        </p:nvSpPr>
        <p:spPr>
          <a:xfrm>
            <a:off x="5899894" y="4166117"/>
            <a:ext cx="323127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Informational </a:t>
            </a:r>
          </a:p>
          <a:p>
            <a:r>
              <a:rPr lang="en-US" sz="1600" b="1" cap="small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Conference</a:t>
            </a:r>
          </a:p>
          <a:p>
            <a:endParaRPr lang="en-US" sz="16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sz="1550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Feb 29, 2024 – 2 p.m.</a:t>
            </a:r>
          </a:p>
          <a:p>
            <a:r>
              <a:rPr lang="en-US" sz="155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Site Visit to Follow </a:t>
            </a:r>
            <a:r>
              <a:rPr lang="en-US" sz="1550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- 3 to 4 p.m.</a:t>
            </a:r>
          </a:p>
        </p:txBody>
      </p:sp>
    </p:spTree>
    <p:extLst>
      <p:ext uri="{BB962C8B-B14F-4D97-AF65-F5344CB8AC3E}">
        <p14:creationId xmlns:p14="http://schemas.microsoft.com/office/powerpoint/2010/main" val="38213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1D44B5F7-1533-3040-A52C-20BE9C26260D}"/>
              </a:ext>
            </a:extLst>
          </p:cNvPr>
          <p:cNvSpPr txBox="1"/>
          <p:nvPr/>
        </p:nvSpPr>
        <p:spPr>
          <a:xfrm>
            <a:off x="314041" y="1128789"/>
            <a:ext cx="511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" pitchFamily="2" charset="0"/>
              </a:rPr>
              <a:t>ANTICIPATED TIMELINE</a:t>
            </a:r>
            <a:endParaRPr lang="id-ID" sz="3600" dirty="0">
              <a:latin typeface="Bebas" pitchFamily="2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54648" y="1867392"/>
            <a:ext cx="4478633" cy="1131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57"/>
          <p:cNvSpPr>
            <a:spLocks/>
          </p:cNvSpPr>
          <p:nvPr/>
        </p:nvSpPr>
        <p:spPr bwMode="auto">
          <a:xfrm>
            <a:off x="-79773" y="5251498"/>
            <a:ext cx="27385" cy="16669"/>
          </a:xfrm>
          <a:custGeom>
            <a:avLst/>
            <a:gdLst>
              <a:gd name="T0" fmla="*/ 23 w 23"/>
              <a:gd name="T1" fmla="*/ 14 h 14"/>
              <a:gd name="T2" fmla="*/ 0 w 23"/>
              <a:gd name="T3" fmla="*/ 4 h 14"/>
              <a:gd name="T4" fmla="*/ 3 w 23"/>
              <a:gd name="T5" fmla="*/ 0 h 14"/>
              <a:gd name="T6" fmla="*/ 23 w 23"/>
              <a:gd name="T7" fmla="*/ 9 h 14"/>
              <a:gd name="T8" fmla="*/ 23 w 2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23" y="14"/>
                </a:moveTo>
                <a:lnTo>
                  <a:pt x="0" y="4"/>
                </a:lnTo>
                <a:lnTo>
                  <a:pt x="3" y="0"/>
                </a:lnTo>
                <a:lnTo>
                  <a:pt x="23" y="9"/>
                </a:lnTo>
                <a:lnTo>
                  <a:pt x="2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Oval 30"/>
          <p:cNvSpPr/>
          <p:nvPr/>
        </p:nvSpPr>
        <p:spPr>
          <a:xfrm>
            <a:off x="10977865" y="5915098"/>
            <a:ext cx="853262" cy="853262"/>
          </a:xfrm>
          <a:prstGeom prst="ellipse">
            <a:avLst/>
          </a:prstGeom>
          <a:solidFill>
            <a:srgbClr val="FF6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Oval 31"/>
          <p:cNvSpPr/>
          <p:nvPr/>
        </p:nvSpPr>
        <p:spPr>
          <a:xfrm>
            <a:off x="11019514" y="4729223"/>
            <a:ext cx="853262" cy="8532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9776162" y="4686704"/>
            <a:ext cx="1243352" cy="726089"/>
          </a:xfrm>
          <a:custGeom>
            <a:avLst/>
            <a:gdLst>
              <a:gd name="T0" fmla="*/ 12 w 86"/>
              <a:gd name="T1" fmla="*/ 50 h 50"/>
              <a:gd name="T2" fmla="*/ 0 w 86"/>
              <a:gd name="T3" fmla="*/ 46 h 50"/>
              <a:gd name="T4" fmla="*/ 5 w 86"/>
              <a:gd name="T5" fmla="*/ 42 h 50"/>
              <a:gd name="T6" fmla="*/ 3 w 86"/>
              <a:gd name="T7" fmla="*/ 37 h 50"/>
              <a:gd name="T8" fmla="*/ 12 w 86"/>
              <a:gd name="T9" fmla="*/ 30 h 50"/>
              <a:gd name="T10" fmla="*/ 15 w 86"/>
              <a:gd name="T11" fmla="*/ 30 h 50"/>
              <a:gd name="T12" fmla="*/ 14 w 86"/>
              <a:gd name="T13" fmla="*/ 25 h 50"/>
              <a:gd name="T14" fmla="*/ 27 w 86"/>
              <a:gd name="T15" fmla="*/ 13 h 50"/>
              <a:gd name="T16" fmla="*/ 31 w 86"/>
              <a:gd name="T17" fmla="*/ 14 h 50"/>
              <a:gd name="T18" fmla="*/ 48 w 86"/>
              <a:gd name="T19" fmla="*/ 0 h 50"/>
              <a:gd name="T20" fmla="*/ 65 w 86"/>
              <a:gd name="T21" fmla="*/ 15 h 50"/>
              <a:gd name="T22" fmla="*/ 64 w 86"/>
              <a:gd name="T23" fmla="*/ 18 h 50"/>
              <a:gd name="T24" fmla="*/ 69 w 86"/>
              <a:gd name="T25" fmla="*/ 17 h 50"/>
              <a:gd name="T26" fmla="*/ 81 w 86"/>
              <a:gd name="T27" fmla="*/ 28 h 50"/>
              <a:gd name="T28" fmla="*/ 78 w 86"/>
              <a:gd name="T29" fmla="*/ 36 h 50"/>
              <a:gd name="T30" fmla="*/ 83 w 86"/>
              <a:gd name="T31" fmla="*/ 42 h 50"/>
              <a:gd name="T32" fmla="*/ 83 w 86"/>
              <a:gd name="T33" fmla="*/ 44 h 50"/>
              <a:gd name="T34" fmla="*/ 86 w 86"/>
              <a:gd name="T35" fmla="*/ 47 h 50"/>
              <a:gd name="T36" fmla="*/ 76 w 86"/>
              <a:gd name="T37" fmla="*/ 50 h 50"/>
              <a:gd name="T38" fmla="*/ 12 w 86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50">
                <a:moveTo>
                  <a:pt x="12" y="50"/>
                </a:moveTo>
                <a:cubicBezTo>
                  <a:pt x="3" y="50"/>
                  <a:pt x="0" y="48"/>
                  <a:pt x="0" y="46"/>
                </a:cubicBezTo>
                <a:cubicBezTo>
                  <a:pt x="0" y="44"/>
                  <a:pt x="2" y="43"/>
                  <a:pt x="5" y="42"/>
                </a:cubicBezTo>
                <a:cubicBezTo>
                  <a:pt x="4" y="41"/>
                  <a:pt x="3" y="39"/>
                  <a:pt x="3" y="37"/>
                </a:cubicBezTo>
                <a:cubicBezTo>
                  <a:pt x="3" y="33"/>
                  <a:pt x="7" y="30"/>
                  <a:pt x="12" y="30"/>
                </a:cubicBezTo>
                <a:cubicBezTo>
                  <a:pt x="13" y="30"/>
                  <a:pt x="14" y="30"/>
                  <a:pt x="15" y="30"/>
                </a:cubicBezTo>
                <a:cubicBezTo>
                  <a:pt x="14" y="29"/>
                  <a:pt x="14" y="27"/>
                  <a:pt x="14" y="25"/>
                </a:cubicBezTo>
                <a:cubicBezTo>
                  <a:pt x="14" y="19"/>
                  <a:pt x="19" y="13"/>
                  <a:pt x="27" y="13"/>
                </a:cubicBezTo>
                <a:cubicBezTo>
                  <a:pt x="28" y="13"/>
                  <a:pt x="30" y="14"/>
                  <a:pt x="31" y="14"/>
                </a:cubicBezTo>
                <a:cubicBezTo>
                  <a:pt x="32" y="6"/>
                  <a:pt x="39" y="0"/>
                  <a:pt x="48" y="0"/>
                </a:cubicBezTo>
                <a:cubicBezTo>
                  <a:pt x="57" y="0"/>
                  <a:pt x="65" y="6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6" y="18"/>
                  <a:pt x="67" y="17"/>
                  <a:pt x="69" y="17"/>
                </a:cubicBezTo>
                <a:cubicBezTo>
                  <a:pt x="76" y="17"/>
                  <a:pt x="81" y="22"/>
                  <a:pt x="81" y="28"/>
                </a:cubicBezTo>
                <a:cubicBezTo>
                  <a:pt x="81" y="31"/>
                  <a:pt x="80" y="34"/>
                  <a:pt x="78" y="36"/>
                </a:cubicBezTo>
                <a:cubicBezTo>
                  <a:pt x="81" y="37"/>
                  <a:pt x="83" y="39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5"/>
                  <a:pt x="86" y="45"/>
                  <a:pt x="86" y="47"/>
                </a:cubicBezTo>
                <a:cubicBezTo>
                  <a:pt x="86" y="48"/>
                  <a:pt x="83" y="50"/>
                  <a:pt x="76" y="50"/>
                </a:cubicBezTo>
                <a:cubicBezTo>
                  <a:pt x="51" y="50"/>
                  <a:pt x="18" y="50"/>
                  <a:pt x="12" y="5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83" name="Group 82"/>
          <p:cNvGrpSpPr/>
          <p:nvPr/>
        </p:nvGrpSpPr>
        <p:grpSpPr>
          <a:xfrm>
            <a:off x="10726362" y="635982"/>
            <a:ext cx="586304" cy="248052"/>
            <a:chOff x="1650962" y="900012"/>
            <a:chExt cx="597729" cy="252886"/>
          </a:xfrm>
        </p:grpSpPr>
        <p:sp>
          <p:nvSpPr>
            <p:cNvPr id="41" name="Freeform 66"/>
            <p:cNvSpPr>
              <a:spLocks/>
            </p:cNvSpPr>
            <p:nvPr/>
          </p:nvSpPr>
          <p:spPr bwMode="auto">
            <a:xfrm>
              <a:off x="1939610" y="1017514"/>
              <a:ext cx="309081" cy="135384"/>
            </a:xfrm>
            <a:custGeom>
              <a:avLst/>
              <a:gdLst>
                <a:gd name="T0" fmla="*/ 0 w 16"/>
                <a:gd name="T1" fmla="*/ 4 h 7"/>
                <a:gd name="T2" fmla="*/ 1 w 16"/>
                <a:gd name="T3" fmla="*/ 1 h 7"/>
                <a:gd name="T4" fmla="*/ 4 w 16"/>
                <a:gd name="T5" fmla="*/ 0 h 7"/>
                <a:gd name="T6" fmla="*/ 7 w 16"/>
                <a:gd name="T7" fmla="*/ 1 h 7"/>
                <a:gd name="T8" fmla="*/ 9 w 16"/>
                <a:gd name="T9" fmla="*/ 5 h 7"/>
                <a:gd name="T10" fmla="*/ 8 w 16"/>
                <a:gd name="T11" fmla="*/ 5 h 7"/>
                <a:gd name="T12" fmla="*/ 12 w 16"/>
                <a:gd name="T13" fmla="*/ 0 h 7"/>
                <a:gd name="T14" fmla="*/ 15 w 16"/>
                <a:gd name="T15" fmla="*/ 1 h 7"/>
                <a:gd name="T16" fmla="*/ 16 w 16"/>
                <a:gd name="T17" fmla="*/ 4 h 7"/>
                <a:gd name="T18" fmla="*/ 15 w 16"/>
                <a:gd name="T19" fmla="*/ 1 h 7"/>
                <a:gd name="T20" fmla="*/ 12 w 16"/>
                <a:gd name="T21" fmla="*/ 1 h 7"/>
                <a:gd name="T22" fmla="*/ 10 w 16"/>
                <a:gd name="T23" fmla="*/ 2 h 7"/>
                <a:gd name="T24" fmla="*/ 9 w 16"/>
                <a:gd name="T25" fmla="*/ 5 h 7"/>
                <a:gd name="T26" fmla="*/ 8 w 16"/>
                <a:gd name="T27" fmla="*/ 7 h 7"/>
                <a:gd name="T28" fmla="*/ 8 w 16"/>
                <a:gd name="T29" fmla="*/ 5 h 7"/>
                <a:gd name="T30" fmla="*/ 7 w 16"/>
                <a:gd name="T31" fmla="*/ 2 h 7"/>
                <a:gd name="T32" fmla="*/ 4 w 16"/>
                <a:gd name="T33" fmla="*/ 1 h 7"/>
                <a:gd name="T34" fmla="*/ 1 w 16"/>
                <a:gd name="T35" fmla="*/ 1 h 7"/>
                <a:gd name="T36" fmla="*/ 0 w 16"/>
                <a:gd name="T3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7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8" y="3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10" y="1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3"/>
                    <a:pt x="16" y="2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3"/>
                    <a:pt x="7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7"/>
            <p:cNvSpPr>
              <a:spLocks/>
            </p:cNvSpPr>
            <p:nvPr/>
          </p:nvSpPr>
          <p:spPr bwMode="auto">
            <a:xfrm>
              <a:off x="1650962" y="900012"/>
              <a:ext cx="250331" cy="117502"/>
            </a:xfrm>
            <a:custGeom>
              <a:avLst/>
              <a:gdLst>
                <a:gd name="T0" fmla="*/ 0 w 13"/>
                <a:gd name="T1" fmla="*/ 4 h 6"/>
                <a:gd name="T2" fmla="*/ 1 w 13"/>
                <a:gd name="T3" fmla="*/ 1 h 6"/>
                <a:gd name="T4" fmla="*/ 3 w 13"/>
                <a:gd name="T5" fmla="*/ 0 h 6"/>
                <a:gd name="T6" fmla="*/ 7 w 13"/>
                <a:gd name="T7" fmla="*/ 4 h 6"/>
                <a:gd name="T8" fmla="*/ 6 w 13"/>
                <a:gd name="T9" fmla="*/ 4 h 6"/>
                <a:gd name="T10" fmla="*/ 9 w 13"/>
                <a:gd name="T11" fmla="*/ 0 h 6"/>
                <a:gd name="T12" fmla="*/ 12 w 13"/>
                <a:gd name="T13" fmla="*/ 1 h 6"/>
                <a:gd name="T14" fmla="*/ 13 w 13"/>
                <a:gd name="T15" fmla="*/ 3 h 6"/>
                <a:gd name="T16" fmla="*/ 12 w 13"/>
                <a:gd name="T17" fmla="*/ 1 h 6"/>
                <a:gd name="T18" fmla="*/ 10 w 13"/>
                <a:gd name="T19" fmla="*/ 1 h 6"/>
                <a:gd name="T20" fmla="*/ 7 w 13"/>
                <a:gd name="T21" fmla="*/ 4 h 6"/>
                <a:gd name="T22" fmla="*/ 6 w 13"/>
                <a:gd name="T23" fmla="*/ 6 h 6"/>
                <a:gd name="T24" fmla="*/ 6 w 13"/>
                <a:gd name="T25" fmla="*/ 4 h 6"/>
                <a:gd name="T26" fmla="*/ 3 w 13"/>
                <a:gd name="T27" fmla="*/ 1 h 6"/>
                <a:gd name="T28" fmla="*/ 1 w 13"/>
                <a:gd name="T29" fmla="*/ 1 h 6"/>
                <a:gd name="T30" fmla="*/ 0 w 13"/>
                <a:gd name="T3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8" y="1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2"/>
                    <a:pt x="13" y="2"/>
                    <a:pt x="13" y="3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8" y="1"/>
                    <a:pt x="7" y="3"/>
                    <a:pt x="7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91338" y="2365661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INFORMATIONAL CONFERENCE &amp; SITE VISIT</a:t>
            </a:r>
            <a:endParaRPr lang="id-ID" sz="16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10479903" y="5353460"/>
            <a:ext cx="681176" cy="492310"/>
          </a:xfrm>
          <a:custGeom>
            <a:avLst/>
            <a:gdLst>
              <a:gd name="T0" fmla="*/ 22 w 22"/>
              <a:gd name="T1" fmla="*/ 8 h 15"/>
              <a:gd name="T2" fmla="*/ 18 w 22"/>
              <a:gd name="T3" fmla="*/ 5 h 15"/>
              <a:gd name="T4" fmla="*/ 16 w 22"/>
              <a:gd name="T5" fmla="*/ 1 h 15"/>
              <a:gd name="T6" fmla="*/ 11 w 22"/>
              <a:gd name="T7" fmla="*/ 2 h 15"/>
              <a:gd name="T8" fmla="*/ 6 w 22"/>
              <a:gd name="T9" fmla="*/ 1 h 15"/>
              <a:gd name="T10" fmla="*/ 4 w 22"/>
              <a:gd name="T11" fmla="*/ 5 h 15"/>
              <a:gd name="T12" fmla="*/ 0 w 22"/>
              <a:gd name="T13" fmla="*/ 8 h 15"/>
              <a:gd name="T14" fmla="*/ 4 w 22"/>
              <a:gd name="T15" fmla="*/ 11 h 15"/>
              <a:gd name="T16" fmla="*/ 7 w 22"/>
              <a:gd name="T17" fmla="*/ 14 h 15"/>
              <a:gd name="T18" fmla="*/ 11 w 22"/>
              <a:gd name="T19" fmla="*/ 13 h 15"/>
              <a:gd name="T20" fmla="*/ 16 w 22"/>
              <a:gd name="T21" fmla="*/ 15 h 15"/>
              <a:gd name="T22" fmla="*/ 19 w 22"/>
              <a:gd name="T23" fmla="*/ 11 h 15"/>
              <a:gd name="T24" fmla="*/ 22 w 22"/>
              <a:gd name="T25" fmla="*/ 8 h 15"/>
              <a:gd name="T26" fmla="*/ 22 w 22"/>
              <a:gd name="T27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15">
                <a:moveTo>
                  <a:pt x="22" y="8"/>
                </a:moveTo>
                <a:cubicBezTo>
                  <a:pt x="22" y="6"/>
                  <a:pt x="20" y="5"/>
                  <a:pt x="18" y="5"/>
                </a:cubicBezTo>
                <a:cubicBezTo>
                  <a:pt x="19" y="4"/>
                  <a:pt x="18" y="2"/>
                  <a:pt x="16" y="1"/>
                </a:cubicBezTo>
                <a:cubicBezTo>
                  <a:pt x="14" y="0"/>
                  <a:pt x="12" y="1"/>
                  <a:pt x="11" y="2"/>
                </a:cubicBezTo>
                <a:cubicBezTo>
                  <a:pt x="10" y="1"/>
                  <a:pt x="8" y="0"/>
                  <a:pt x="6" y="1"/>
                </a:cubicBezTo>
                <a:cubicBezTo>
                  <a:pt x="5" y="2"/>
                  <a:pt x="4" y="4"/>
                  <a:pt x="4" y="5"/>
                </a:cubicBezTo>
                <a:cubicBezTo>
                  <a:pt x="2" y="5"/>
                  <a:pt x="0" y="6"/>
                  <a:pt x="0" y="8"/>
                </a:cubicBezTo>
                <a:cubicBezTo>
                  <a:pt x="0" y="10"/>
                  <a:pt x="3" y="12"/>
                  <a:pt x="4" y="11"/>
                </a:cubicBezTo>
                <a:cubicBezTo>
                  <a:pt x="4" y="12"/>
                  <a:pt x="5" y="14"/>
                  <a:pt x="7" y="14"/>
                </a:cubicBezTo>
                <a:cubicBezTo>
                  <a:pt x="8" y="15"/>
                  <a:pt x="10" y="14"/>
                  <a:pt x="11" y="13"/>
                </a:cubicBezTo>
                <a:cubicBezTo>
                  <a:pt x="12" y="14"/>
                  <a:pt x="14" y="15"/>
                  <a:pt x="16" y="15"/>
                </a:cubicBezTo>
                <a:cubicBezTo>
                  <a:pt x="17" y="14"/>
                  <a:pt x="19" y="12"/>
                  <a:pt x="19" y="11"/>
                </a:cubicBezTo>
                <a:cubicBezTo>
                  <a:pt x="21" y="11"/>
                  <a:pt x="22" y="10"/>
                  <a:pt x="22" y="8"/>
                </a:cubicBezTo>
                <a:cubicBezTo>
                  <a:pt x="22" y="6"/>
                  <a:pt x="22" y="9"/>
                  <a:pt x="22" y="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394AEC-8333-F040-B946-D615D2D9388D}"/>
              </a:ext>
            </a:extLst>
          </p:cNvPr>
          <p:cNvSpPr txBox="1"/>
          <p:nvPr/>
        </p:nvSpPr>
        <p:spPr>
          <a:xfrm>
            <a:off x="3091338" y="3302307"/>
            <a:ext cx="361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FREQUENTLY ASKED QUESTIONS</a:t>
            </a:r>
            <a:endParaRPr lang="id-ID" sz="16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97" name="Freeform 64">
            <a:extLst>
              <a:ext uri="{FF2B5EF4-FFF2-40B4-BE49-F238E27FC236}">
                <a16:creationId xmlns:a16="http://schemas.microsoft.com/office/drawing/2014/main" id="{2CF373D9-B670-824A-AC18-159BB5DE3467}"/>
              </a:ext>
            </a:extLst>
          </p:cNvPr>
          <p:cNvSpPr>
            <a:spLocks/>
          </p:cNvSpPr>
          <p:nvPr/>
        </p:nvSpPr>
        <p:spPr bwMode="auto">
          <a:xfrm>
            <a:off x="9358817" y="5339842"/>
            <a:ext cx="1243352" cy="726089"/>
          </a:xfrm>
          <a:custGeom>
            <a:avLst/>
            <a:gdLst>
              <a:gd name="T0" fmla="*/ 12 w 86"/>
              <a:gd name="T1" fmla="*/ 50 h 50"/>
              <a:gd name="T2" fmla="*/ 0 w 86"/>
              <a:gd name="T3" fmla="*/ 46 h 50"/>
              <a:gd name="T4" fmla="*/ 5 w 86"/>
              <a:gd name="T5" fmla="*/ 42 h 50"/>
              <a:gd name="T6" fmla="*/ 3 w 86"/>
              <a:gd name="T7" fmla="*/ 37 h 50"/>
              <a:gd name="T8" fmla="*/ 12 w 86"/>
              <a:gd name="T9" fmla="*/ 30 h 50"/>
              <a:gd name="T10" fmla="*/ 15 w 86"/>
              <a:gd name="T11" fmla="*/ 30 h 50"/>
              <a:gd name="T12" fmla="*/ 14 w 86"/>
              <a:gd name="T13" fmla="*/ 25 h 50"/>
              <a:gd name="T14" fmla="*/ 27 w 86"/>
              <a:gd name="T15" fmla="*/ 13 h 50"/>
              <a:gd name="T16" fmla="*/ 31 w 86"/>
              <a:gd name="T17" fmla="*/ 14 h 50"/>
              <a:gd name="T18" fmla="*/ 48 w 86"/>
              <a:gd name="T19" fmla="*/ 0 h 50"/>
              <a:gd name="T20" fmla="*/ 65 w 86"/>
              <a:gd name="T21" fmla="*/ 15 h 50"/>
              <a:gd name="T22" fmla="*/ 64 w 86"/>
              <a:gd name="T23" fmla="*/ 18 h 50"/>
              <a:gd name="T24" fmla="*/ 69 w 86"/>
              <a:gd name="T25" fmla="*/ 17 h 50"/>
              <a:gd name="T26" fmla="*/ 81 w 86"/>
              <a:gd name="T27" fmla="*/ 28 h 50"/>
              <a:gd name="T28" fmla="*/ 78 w 86"/>
              <a:gd name="T29" fmla="*/ 36 h 50"/>
              <a:gd name="T30" fmla="*/ 83 w 86"/>
              <a:gd name="T31" fmla="*/ 42 h 50"/>
              <a:gd name="T32" fmla="*/ 83 w 86"/>
              <a:gd name="T33" fmla="*/ 44 h 50"/>
              <a:gd name="T34" fmla="*/ 86 w 86"/>
              <a:gd name="T35" fmla="*/ 47 h 50"/>
              <a:gd name="T36" fmla="*/ 76 w 86"/>
              <a:gd name="T37" fmla="*/ 50 h 50"/>
              <a:gd name="T38" fmla="*/ 12 w 86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50">
                <a:moveTo>
                  <a:pt x="12" y="50"/>
                </a:moveTo>
                <a:cubicBezTo>
                  <a:pt x="3" y="50"/>
                  <a:pt x="0" y="48"/>
                  <a:pt x="0" y="46"/>
                </a:cubicBezTo>
                <a:cubicBezTo>
                  <a:pt x="0" y="44"/>
                  <a:pt x="2" y="43"/>
                  <a:pt x="5" y="42"/>
                </a:cubicBezTo>
                <a:cubicBezTo>
                  <a:pt x="4" y="41"/>
                  <a:pt x="3" y="39"/>
                  <a:pt x="3" y="37"/>
                </a:cubicBezTo>
                <a:cubicBezTo>
                  <a:pt x="3" y="33"/>
                  <a:pt x="7" y="30"/>
                  <a:pt x="12" y="30"/>
                </a:cubicBezTo>
                <a:cubicBezTo>
                  <a:pt x="13" y="30"/>
                  <a:pt x="14" y="30"/>
                  <a:pt x="15" y="30"/>
                </a:cubicBezTo>
                <a:cubicBezTo>
                  <a:pt x="14" y="29"/>
                  <a:pt x="14" y="27"/>
                  <a:pt x="14" y="25"/>
                </a:cubicBezTo>
                <a:cubicBezTo>
                  <a:pt x="14" y="19"/>
                  <a:pt x="19" y="13"/>
                  <a:pt x="27" y="13"/>
                </a:cubicBezTo>
                <a:cubicBezTo>
                  <a:pt x="28" y="13"/>
                  <a:pt x="30" y="14"/>
                  <a:pt x="31" y="14"/>
                </a:cubicBezTo>
                <a:cubicBezTo>
                  <a:pt x="32" y="6"/>
                  <a:pt x="39" y="0"/>
                  <a:pt x="48" y="0"/>
                </a:cubicBezTo>
                <a:cubicBezTo>
                  <a:pt x="57" y="0"/>
                  <a:pt x="65" y="6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6" y="18"/>
                  <a:pt x="67" y="17"/>
                  <a:pt x="69" y="17"/>
                </a:cubicBezTo>
                <a:cubicBezTo>
                  <a:pt x="76" y="17"/>
                  <a:pt x="81" y="22"/>
                  <a:pt x="81" y="28"/>
                </a:cubicBezTo>
                <a:cubicBezTo>
                  <a:pt x="81" y="31"/>
                  <a:pt x="80" y="34"/>
                  <a:pt x="78" y="36"/>
                </a:cubicBezTo>
                <a:cubicBezTo>
                  <a:pt x="81" y="37"/>
                  <a:pt x="83" y="39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5"/>
                  <a:pt x="86" y="45"/>
                  <a:pt x="86" y="47"/>
                </a:cubicBezTo>
                <a:cubicBezTo>
                  <a:pt x="86" y="48"/>
                  <a:pt x="83" y="50"/>
                  <a:pt x="76" y="50"/>
                </a:cubicBezTo>
                <a:cubicBezTo>
                  <a:pt x="51" y="50"/>
                  <a:pt x="18" y="50"/>
                  <a:pt x="12" y="5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pic>
        <p:nvPicPr>
          <p:cNvPr id="2" name="Picture Placeholder 19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0B2ED14E-09C8-5CFF-571A-A5F20B905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>
          <a:xfrm>
            <a:off x="9813514" y="1984610"/>
            <a:ext cx="2412000" cy="241200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B93FF1-03CF-A1F2-8AE2-907FF613287B}"/>
              </a:ext>
            </a:extLst>
          </p:cNvPr>
          <p:cNvSpPr txBox="1"/>
          <p:nvPr/>
        </p:nvSpPr>
        <p:spPr>
          <a:xfrm>
            <a:off x="314041" y="5205458"/>
            <a:ext cx="61563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*EXTENSIONS WILL BE POSTED TO THE WEBSITE &amp; NOTIFICATION SENT VIA THE “NOTIFY ME” LISTS</a:t>
            </a:r>
          </a:p>
          <a:p>
            <a:endParaRPr lang="en-US" sz="1050" dirty="0">
              <a:solidFill>
                <a:schemeClr val="tx2"/>
              </a:solidFill>
              <a:latin typeface="FUTURA BOOK BT" panose="020B0502020204020303" pitchFamily="34" charset="0"/>
            </a:endParaRPr>
          </a:p>
          <a:p>
            <a:r>
              <a:rPr lang="en-US" sz="1050" b="1" dirty="0">
                <a:solidFill>
                  <a:srgbClr val="019FD3"/>
                </a:solidFill>
                <a:latin typeface="FUTURA BOOK BT" panose="020B0502020204020303" pitchFamily="34" charset="0"/>
              </a:rPr>
              <a:t>RESPONDENTS WILL BE NOTIFIED DIRECTLY OF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104CD-9056-199F-1388-09FE96581118}"/>
              </a:ext>
            </a:extLst>
          </p:cNvPr>
          <p:cNvSpPr txBox="1"/>
          <p:nvPr/>
        </p:nvSpPr>
        <p:spPr>
          <a:xfrm>
            <a:off x="1232691" y="4521773"/>
            <a:ext cx="1858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5:00 p.m. local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DFC5A-0EEC-670D-7835-5A778A254815}"/>
              </a:ext>
            </a:extLst>
          </p:cNvPr>
          <p:cNvSpPr txBox="1"/>
          <p:nvPr/>
        </p:nvSpPr>
        <p:spPr>
          <a:xfrm>
            <a:off x="338169" y="4242721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17,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20243-F521-248B-CE9B-0FDA6C5E3BEA}"/>
              </a:ext>
            </a:extLst>
          </p:cNvPr>
          <p:cNvSpPr txBox="1"/>
          <p:nvPr/>
        </p:nvSpPr>
        <p:spPr>
          <a:xfrm>
            <a:off x="3091338" y="4231402"/>
            <a:ext cx="305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CLOSE DATE</a:t>
            </a:r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(Subject to Extension)</a:t>
            </a:r>
            <a:endParaRPr lang="id-ID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CC523-D754-421E-65D6-AA2D0C5F2389}"/>
              </a:ext>
            </a:extLst>
          </p:cNvPr>
          <p:cNvSpPr txBox="1"/>
          <p:nvPr/>
        </p:nvSpPr>
        <p:spPr>
          <a:xfrm>
            <a:off x="338169" y="3312669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8,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F2911-6759-FA8D-3596-4ACDD378D33F}"/>
              </a:ext>
            </a:extLst>
          </p:cNvPr>
          <p:cNvSpPr txBox="1"/>
          <p:nvPr/>
        </p:nvSpPr>
        <p:spPr>
          <a:xfrm>
            <a:off x="6956994" y="4906136"/>
            <a:ext cx="1464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Visit Our Website</a:t>
            </a:r>
            <a:endParaRPr lang="id-ID" sz="11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4D781-169A-1272-2C51-9560A8190B49}"/>
              </a:ext>
            </a:extLst>
          </p:cNvPr>
          <p:cNvSpPr txBox="1"/>
          <p:nvPr/>
        </p:nvSpPr>
        <p:spPr>
          <a:xfrm>
            <a:off x="338169" y="2349932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FEBRUARY 29, 2024</a:t>
            </a:r>
          </a:p>
        </p:txBody>
      </p:sp>
      <p:pic>
        <p:nvPicPr>
          <p:cNvPr id="18" name="Picture 17" descr="A qr code with blue and green shades&#10;&#10;Description automatically generated">
            <a:extLst>
              <a:ext uri="{FF2B5EF4-FFF2-40B4-BE49-F238E27FC236}">
                <a16:creationId xmlns:a16="http://schemas.microsoft.com/office/drawing/2014/main" id="{1C1D0CF2-47FC-53D3-41FB-9F1ACCBB1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26" y="5119592"/>
            <a:ext cx="1366969" cy="13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1" grpId="0" animBg="1"/>
      <p:bldP spid="32" grpId="0" animBg="1"/>
      <p:bldP spid="39" grpId="0" animBg="1"/>
      <p:bldP spid="65" grpId="0"/>
      <p:bldP spid="95" grpId="0" animBg="1"/>
      <p:bldP spid="84" grpId="0"/>
      <p:bldP spid="97" grpId="0" animBg="1"/>
      <p:bldP spid="7" grpId="0"/>
      <p:bldP spid="11" grpId="0" animBg="1"/>
      <p:bldP spid="6" grpId="0"/>
      <p:bldP spid="9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7"/>
          <p:cNvSpPr>
            <a:spLocks/>
          </p:cNvSpPr>
          <p:nvPr/>
        </p:nvSpPr>
        <p:spPr bwMode="auto">
          <a:xfrm>
            <a:off x="-79773" y="5066298"/>
            <a:ext cx="27385" cy="16669"/>
          </a:xfrm>
          <a:custGeom>
            <a:avLst/>
            <a:gdLst>
              <a:gd name="T0" fmla="*/ 23 w 23"/>
              <a:gd name="T1" fmla="*/ 14 h 14"/>
              <a:gd name="T2" fmla="*/ 0 w 23"/>
              <a:gd name="T3" fmla="*/ 4 h 14"/>
              <a:gd name="T4" fmla="*/ 3 w 23"/>
              <a:gd name="T5" fmla="*/ 0 h 14"/>
              <a:gd name="T6" fmla="*/ 23 w 23"/>
              <a:gd name="T7" fmla="*/ 9 h 14"/>
              <a:gd name="T8" fmla="*/ 23 w 2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23" y="14"/>
                </a:moveTo>
                <a:lnTo>
                  <a:pt x="0" y="4"/>
                </a:lnTo>
                <a:lnTo>
                  <a:pt x="3" y="0"/>
                </a:lnTo>
                <a:lnTo>
                  <a:pt x="23" y="9"/>
                </a:lnTo>
                <a:lnTo>
                  <a:pt x="2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7879586" y="-1323501"/>
            <a:ext cx="1243352" cy="726089"/>
          </a:xfrm>
          <a:custGeom>
            <a:avLst/>
            <a:gdLst>
              <a:gd name="T0" fmla="*/ 12 w 86"/>
              <a:gd name="T1" fmla="*/ 50 h 50"/>
              <a:gd name="T2" fmla="*/ 0 w 86"/>
              <a:gd name="T3" fmla="*/ 46 h 50"/>
              <a:gd name="T4" fmla="*/ 5 w 86"/>
              <a:gd name="T5" fmla="*/ 42 h 50"/>
              <a:gd name="T6" fmla="*/ 3 w 86"/>
              <a:gd name="T7" fmla="*/ 37 h 50"/>
              <a:gd name="T8" fmla="*/ 12 w 86"/>
              <a:gd name="T9" fmla="*/ 30 h 50"/>
              <a:gd name="T10" fmla="*/ 15 w 86"/>
              <a:gd name="T11" fmla="*/ 30 h 50"/>
              <a:gd name="T12" fmla="*/ 14 w 86"/>
              <a:gd name="T13" fmla="*/ 25 h 50"/>
              <a:gd name="T14" fmla="*/ 27 w 86"/>
              <a:gd name="T15" fmla="*/ 13 h 50"/>
              <a:gd name="T16" fmla="*/ 31 w 86"/>
              <a:gd name="T17" fmla="*/ 14 h 50"/>
              <a:gd name="T18" fmla="*/ 48 w 86"/>
              <a:gd name="T19" fmla="*/ 0 h 50"/>
              <a:gd name="T20" fmla="*/ 65 w 86"/>
              <a:gd name="T21" fmla="*/ 15 h 50"/>
              <a:gd name="T22" fmla="*/ 64 w 86"/>
              <a:gd name="T23" fmla="*/ 18 h 50"/>
              <a:gd name="T24" fmla="*/ 69 w 86"/>
              <a:gd name="T25" fmla="*/ 17 h 50"/>
              <a:gd name="T26" fmla="*/ 81 w 86"/>
              <a:gd name="T27" fmla="*/ 28 h 50"/>
              <a:gd name="T28" fmla="*/ 78 w 86"/>
              <a:gd name="T29" fmla="*/ 36 h 50"/>
              <a:gd name="T30" fmla="*/ 83 w 86"/>
              <a:gd name="T31" fmla="*/ 42 h 50"/>
              <a:gd name="T32" fmla="*/ 83 w 86"/>
              <a:gd name="T33" fmla="*/ 44 h 50"/>
              <a:gd name="T34" fmla="*/ 86 w 86"/>
              <a:gd name="T35" fmla="*/ 47 h 50"/>
              <a:gd name="T36" fmla="*/ 76 w 86"/>
              <a:gd name="T37" fmla="*/ 50 h 50"/>
              <a:gd name="T38" fmla="*/ 12 w 86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50">
                <a:moveTo>
                  <a:pt x="12" y="50"/>
                </a:moveTo>
                <a:cubicBezTo>
                  <a:pt x="3" y="50"/>
                  <a:pt x="0" y="48"/>
                  <a:pt x="0" y="46"/>
                </a:cubicBezTo>
                <a:cubicBezTo>
                  <a:pt x="0" y="44"/>
                  <a:pt x="2" y="43"/>
                  <a:pt x="5" y="42"/>
                </a:cubicBezTo>
                <a:cubicBezTo>
                  <a:pt x="4" y="41"/>
                  <a:pt x="3" y="39"/>
                  <a:pt x="3" y="37"/>
                </a:cubicBezTo>
                <a:cubicBezTo>
                  <a:pt x="3" y="33"/>
                  <a:pt x="7" y="30"/>
                  <a:pt x="12" y="30"/>
                </a:cubicBezTo>
                <a:cubicBezTo>
                  <a:pt x="13" y="30"/>
                  <a:pt x="14" y="30"/>
                  <a:pt x="15" y="30"/>
                </a:cubicBezTo>
                <a:cubicBezTo>
                  <a:pt x="14" y="29"/>
                  <a:pt x="14" y="27"/>
                  <a:pt x="14" y="25"/>
                </a:cubicBezTo>
                <a:cubicBezTo>
                  <a:pt x="14" y="19"/>
                  <a:pt x="19" y="13"/>
                  <a:pt x="27" y="13"/>
                </a:cubicBezTo>
                <a:cubicBezTo>
                  <a:pt x="28" y="13"/>
                  <a:pt x="30" y="14"/>
                  <a:pt x="31" y="14"/>
                </a:cubicBezTo>
                <a:cubicBezTo>
                  <a:pt x="32" y="6"/>
                  <a:pt x="39" y="0"/>
                  <a:pt x="48" y="0"/>
                </a:cubicBezTo>
                <a:cubicBezTo>
                  <a:pt x="57" y="0"/>
                  <a:pt x="65" y="6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6" y="18"/>
                  <a:pt x="67" y="17"/>
                  <a:pt x="69" y="17"/>
                </a:cubicBezTo>
                <a:cubicBezTo>
                  <a:pt x="76" y="17"/>
                  <a:pt x="81" y="22"/>
                  <a:pt x="81" y="28"/>
                </a:cubicBezTo>
                <a:cubicBezTo>
                  <a:pt x="81" y="31"/>
                  <a:pt x="80" y="34"/>
                  <a:pt x="78" y="36"/>
                </a:cubicBezTo>
                <a:cubicBezTo>
                  <a:pt x="81" y="37"/>
                  <a:pt x="83" y="39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5"/>
                  <a:pt x="86" y="45"/>
                  <a:pt x="86" y="47"/>
                </a:cubicBezTo>
                <a:cubicBezTo>
                  <a:pt x="86" y="48"/>
                  <a:pt x="83" y="50"/>
                  <a:pt x="76" y="50"/>
                </a:cubicBezTo>
                <a:cubicBezTo>
                  <a:pt x="51" y="50"/>
                  <a:pt x="18" y="50"/>
                  <a:pt x="12" y="5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8097838" y="4859919"/>
            <a:ext cx="464737" cy="728507"/>
          </a:xfrm>
          <a:custGeom>
            <a:avLst/>
            <a:gdLst>
              <a:gd name="T0" fmla="*/ 4 w 21"/>
              <a:gd name="T1" fmla="*/ 29 h 33"/>
              <a:gd name="T2" fmla="*/ 8 w 21"/>
              <a:gd name="T3" fmla="*/ 22 h 33"/>
              <a:gd name="T4" fmla="*/ 13 w 21"/>
              <a:gd name="T5" fmla="*/ 28 h 33"/>
              <a:gd name="T6" fmla="*/ 19 w 21"/>
              <a:gd name="T7" fmla="*/ 30 h 33"/>
              <a:gd name="T8" fmla="*/ 20 w 21"/>
              <a:gd name="T9" fmla="*/ 20 h 33"/>
              <a:gd name="T10" fmla="*/ 21 w 21"/>
              <a:gd name="T11" fmla="*/ 19 h 33"/>
              <a:gd name="T12" fmla="*/ 14 w 21"/>
              <a:gd name="T13" fmla="*/ 3 h 33"/>
              <a:gd name="T14" fmla="*/ 10 w 21"/>
              <a:gd name="T15" fmla="*/ 0 h 33"/>
              <a:gd name="T16" fmla="*/ 6 w 21"/>
              <a:gd name="T17" fmla="*/ 3 h 33"/>
              <a:gd name="T18" fmla="*/ 0 w 21"/>
              <a:gd name="T19" fmla="*/ 18 h 33"/>
              <a:gd name="T20" fmla="*/ 4 w 21"/>
              <a:gd name="T2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33">
                <a:moveTo>
                  <a:pt x="4" y="29"/>
                </a:moveTo>
                <a:cubicBezTo>
                  <a:pt x="8" y="29"/>
                  <a:pt x="6" y="24"/>
                  <a:pt x="8" y="22"/>
                </a:cubicBezTo>
                <a:cubicBezTo>
                  <a:pt x="10" y="20"/>
                  <a:pt x="12" y="25"/>
                  <a:pt x="13" y="28"/>
                </a:cubicBezTo>
                <a:cubicBezTo>
                  <a:pt x="14" y="31"/>
                  <a:pt x="17" y="33"/>
                  <a:pt x="19" y="30"/>
                </a:cubicBezTo>
                <a:cubicBezTo>
                  <a:pt x="21" y="27"/>
                  <a:pt x="18" y="23"/>
                  <a:pt x="20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2" y="0"/>
                  <a:pt x="10" y="0"/>
                </a:cubicBezTo>
                <a:cubicBezTo>
                  <a:pt x="9" y="0"/>
                  <a:pt x="7" y="2"/>
                  <a:pt x="6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2"/>
                  <a:pt x="2" y="28"/>
                  <a:pt x="4" y="2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  <a:alpha val="5000"/>
                </a:schemeClr>
              </a:gs>
              <a:gs pos="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7" name="Freeform 64">
            <a:extLst>
              <a:ext uri="{FF2B5EF4-FFF2-40B4-BE49-F238E27FC236}">
                <a16:creationId xmlns:a16="http://schemas.microsoft.com/office/drawing/2014/main" id="{2CF373D9-B670-824A-AC18-159BB5DE3467}"/>
              </a:ext>
            </a:extLst>
          </p:cNvPr>
          <p:cNvSpPr>
            <a:spLocks/>
          </p:cNvSpPr>
          <p:nvPr/>
        </p:nvSpPr>
        <p:spPr bwMode="auto">
          <a:xfrm>
            <a:off x="6430973" y="-2311688"/>
            <a:ext cx="1243352" cy="726089"/>
          </a:xfrm>
          <a:custGeom>
            <a:avLst/>
            <a:gdLst>
              <a:gd name="T0" fmla="*/ 12 w 86"/>
              <a:gd name="T1" fmla="*/ 50 h 50"/>
              <a:gd name="T2" fmla="*/ 0 w 86"/>
              <a:gd name="T3" fmla="*/ 46 h 50"/>
              <a:gd name="T4" fmla="*/ 5 w 86"/>
              <a:gd name="T5" fmla="*/ 42 h 50"/>
              <a:gd name="T6" fmla="*/ 3 w 86"/>
              <a:gd name="T7" fmla="*/ 37 h 50"/>
              <a:gd name="T8" fmla="*/ 12 w 86"/>
              <a:gd name="T9" fmla="*/ 30 h 50"/>
              <a:gd name="T10" fmla="*/ 15 w 86"/>
              <a:gd name="T11" fmla="*/ 30 h 50"/>
              <a:gd name="T12" fmla="*/ 14 w 86"/>
              <a:gd name="T13" fmla="*/ 25 h 50"/>
              <a:gd name="T14" fmla="*/ 27 w 86"/>
              <a:gd name="T15" fmla="*/ 13 h 50"/>
              <a:gd name="T16" fmla="*/ 31 w 86"/>
              <a:gd name="T17" fmla="*/ 14 h 50"/>
              <a:gd name="T18" fmla="*/ 48 w 86"/>
              <a:gd name="T19" fmla="*/ 0 h 50"/>
              <a:gd name="T20" fmla="*/ 65 w 86"/>
              <a:gd name="T21" fmla="*/ 15 h 50"/>
              <a:gd name="T22" fmla="*/ 64 w 86"/>
              <a:gd name="T23" fmla="*/ 18 h 50"/>
              <a:gd name="T24" fmla="*/ 69 w 86"/>
              <a:gd name="T25" fmla="*/ 17 h 50"/>
              <a:gd name="T26" fmla="*/ 81 w 86"/>
              <a:gd name="T27" fmla="*/ 28 h 50"/>
              <a:gd name="T28" fmla="*/ 78 w 86"/>
              <a:gd name="T29" fmla="*/ 36 h 50"/>
              <a:gd name="T30" fmla="*/ 83 w 86"/>
              <a:gd name="T31" fmla="*/ 42 h 50"/>
              <a:gd name="T32" fmla="*/ 83 w 86"/>
              <a:gd name="T33" fmla="*/ 44 h 50"/>
              <a:gd name="T34" fmla="*/ 86 w 86"/>
              <a:gd name="T35" fmla="*/ 47 h 50"/>
              <a:gd name="T36" fmla="*/ 76 w 86"/>
              <a:gd name="T37" fmla="*/ 50 h 50"/>
              <a:gd name="T38" fmla="*/ 12 w 86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50">
                <a:moveTo>
                  <a:pt x="12" y="50"/>
                </a:moveTo>
                <a:cubicBezTo>
                  <a:pt x="3" y="50"/>
                  <a:pt x="0" y="48"/>
                  <a:pt x="0" y="46"/>
                </a:cubicBezTo>
                <a:cubicBezTo>
                  <a:pt x="0" y="44"/>
                  <a:pt x="2" y="43"/>
                  <a:pt x="5" y="42"/>
                </a:cubicBezTo>
                <a:cubicBezTo>
                  <a:pt x="4" y="41"/>
                  <a:pt x="3" y="39"/>
                  <a:pt x="3" y="37"/>
                </a:cubicBezTo>
                <a:cubicBezTo>
                  <a:pt x="3" y="33"/>
                  <a:pt x="7" y="30"/>
                  <a:pt x="12" y="30"/>
                </a:cubicBezTo>
                <a:cubicBezTo>
                  <a:pt x="13" y="30"/>
                  <a:pt x="14" y="30"/>
                  <a:pt x="15" y="30"/>
                </a:cubicBezTo>
                <a:cubicBezTo>
                  <a:pt x="14" y="29"/>
                  <a:pt x="14" y="27"/>
                  <a:pt x="14" y="25"/>
                </a:cubicBezTo>
                <a:cubicBezTo>
                  <a:pt x="14" y="19"/>
                  <a:pt x="19" y="13"/>
                  <a:pt x="27" y="13"/>
                </a:cubicBezTo>
                <a:cubicBezTo>
                  <a:pt x="28" y="13"/>
                  <a:pt x="30" y="14"/>
                  <a:pt x="31" y="14"/>
                </a:cubicBezTo>
                <a:cubicBezTo>
                  <a:pt x="32" y="6"/>
                  <a:pt x="39" y="0"/>
                  <a:pt x="48" y="0"/>
                </a:cubicBezTo>
                <a:cubicBezTo>
                  <a:pt x="57" y="0"/>
                  <a:pt x="65" y="6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6" y="18"/>
                  <a:pt x="67" y="17"/>
                  <a:pt x="69" y="17"/>
                </a:cubicBezTo>
                <a:cubicBezTo>
                  <a:pt x="76" y="17"/>
                  <a:pt x="81" y="22"/>
                  <a:pt x="81" y="28"/>
                </a:cubicBezTo>
                <a:cubicBezTo>
                  <a:pt x="81" y="31"/>
                  <a:pt x="80" y="34"/>
                  <a:pt x="78" y="36"/>
                </a:cubicBezTo>
                <a:cubicBezTo>
                  <a:pt x="81" y="37"/>
                  <a:pt x="83" y="39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5"/>
                  <a:pt x="86" y="45"/>
                  <a:pt x="86" y="47"/>
                </a:cubicBezTo>
                <a:cubicBezTo>
                  <a:pt x="86" y="48"/>
                  <a:pt x="83" y="50"/>
                  <a:pt x="76" y="50"/>
                </a:cubicBezTo>
                <a:cubicBezTo>
                  <a:pt x="51" y="50"/>
                  <a:pt x="18" y="50"/>
                  <a:pt x="12" y="5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F0C35EE3-AB2E-B74A-871A-4D1D2B6C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1682" b="-11403"/>
          <a:stretch/>
        </p:blipFill>
        <p:spPr>
          <a:xfrm>
            <a:off x="6103853" y="4900287"/>
            <a:ext cx="758875" cy="717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214F76-083F-15A4-907B-4BB4DB15F6A7}"/>
              </a:ext>
            </a:extLst>
          </p:cNvPr>
          <p:cNvSpPr txBox="1"/>
          <p:nvPr/>
        </p:nvSpPr>
        <p:spPr>
          <a:xfrm>
            <a:off x="4148006" y="4345251"/>
            <a:ext cx="4670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UTURA BOOK BT" panose="020B05020202040203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REDEVELOPMENT@CITYOFPENSACOLA.COM</a:t>
            </a:r>
            <a:endParaRPr lang="en-US" sz="1600" b="1" dirty="0">
              <a:latin typeface="FUTURA BOOK BT" panose="020B0502020204020303" pitchFamily="34" charset="0"/>
            </a:endParaRPr>
          </a:p>
          <a:p>
            <a:pPr algn="ctr"/>
            <a:endParaRPr lang="en-US" sz="1100" b="1" dirty="0">
              <a:solidFill>
                <a:srgbClr val="5EBCFD"/>
              </a:solidFill>
              <a:latin typeface="FUTURA BOOK BT" panose="020B05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90842-C8DC-27BB-362E-8FD1001B107E}"/>
              </a:ext>
            </a:extLst>
          </p:cNvPr>
          <p:cNvSpPr txBox="1"/>
          <p:nvPr/>
        </p:nvSpPr>
        <p:spPr>
          <a:xfrm>
            <a:off x="690912" y="4089552"/>
            <a:ext cx="357822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r>
              <a:rPr lang="en-US" sz="1100" b="1" dirty="0">
                <a:solidFill>
                  <a:srgbClr val="5EBCFD"/>
                </a:solidFill>
                <a:latin typeface="Futura Std Book" panose="020B0502020204020303" pitchFamily="34" charset="0"/>
                <a:cs typeface="Futura" panose="020B06020202040203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https://www.cityofpensacola.com/List.aspx</a:t>
            </a:r>
            <a:r>
              <a:rPr lang="en-US" sz="1100" b="1" dirty="0">
                <a:solidFill>
                  <a:srgbClr val="5EBCFD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</a:t>
            </a: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Register for</a:t>
            </a:r>
            <a:b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</a:br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“CRA Project Updates” and “Bid Posting” lists</a:t>
            </a: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id-ID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19245-C6F9-2B7E-C92C-8706C572A27F}"/>
              </a:ext>
            </a:extLst>
          </p:cNvPr>
          <p:cNvSpPr txBox="1"/>
          <p:nvPr/>
        </p:nvSpPr>
        <p:spPr>
          <a:xfrm>
            <a:off x="2816550" y="522387"/>
            <a:ext cx="348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bas" pitchFamily="2" charset="0"/>
              </a:rPr>
              <a:t>STAY IN TOUCH</a:t>
            </a:r>
            <a:endParaRPr lang="id-ID" sz="3600" dirty="0">
              <a:latin typeface="Bebas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43D045-FD49-A8BD-5178-88D51E3611B7}"/>
              </a:ext>
            </a:extLst>
          </p:cNvPr>
          <p:cNvCxnSpPr>
            <a:cxnSpLocks/>
          </p:cNvCxnSpPr>
          <p:nvPr/>
        </p:nvCxnSpPr>
        <p:spPr>
          <a:xfrm>
            <a:off x="3120189" y="1176229"/>
            <a:ext cx="290362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83C59E-2555-87DD-997F-99F47BABE17A}"/>
              </a:ext>
            </a:extLst>
          </p:cNvPr>
          <p:cNvSpPr/>
          <p:nvPr/>
        </p:nvSpPr>
        <p:spPr>
          <a:xfrm>
            <a:off x="3869900" y="1916096"/>
            <a:ext cx="1379737" cy="10794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0FE12-0C02-5415-11CE-2D5AA3064CC4}"/>
              </a:ext>
            </a:extLst>
          </p:cNvPr>
          <p:cNvSpPr txBox="1"/>
          <p:nvPr/>
        </p:nvSpPr>
        <p:spPr>
          <a:xfrm>
            <a:off x="3315524" y="1459401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CHECK THE 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4EFED-341B-433B-FA2F-8A1927DBC725}"/>
              </a:ext>
            </a:extLst>
          </p:cNvPr>
          <p:cNvSpPr txBox="1"/>
          <p:nvPr/>
        </p:nvSpPr>
        <p:spPr>
          <a:xfrm>
            <a:off x="965646" y="3512404"/>
            <a:ext cx="3028757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REGISTER FOR NOTICES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75B35-970E-5596-582E-C09BF833B84C}"/>
              </a:ext>
            </a:extLst>
          </p:cNvPr>
          <p:cNvSpPr txBox="1"/>
          <p:nvPr/>
        </p:nvSpPr>
        <p:spPr>
          <a:xfrm>
            <a:off x="4923018" y="3935664"/>
            <a:ext cx="3028757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EMAIL QUESTIONS</a:t>
            </a:r>
          </a:p>
        </p:txBody>
      </p:sp>
      <p:pic>
        <p:nvPicPr>
          <p:cNvPr id="16" name="Picture 15" descr="A qr code with blue and green shades&#10;&#10;Description automatically generated">
            <a:extLst>
              <a:ext uri="{FF2B5EF4-FFF2-40B4-BE49-F238E27FC236}">
                <a16:creationId xmlns:a16="http://schemas.microsoft.com/office/drawing/2014/main" id="{94F48F41-0620-E9D8-F954-18C9807D5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4" y="1763421"/>
            <a:ext cx="1570027" cy="1570027"/>
          </a:xfrm>
          <a:prstGeom prst="rect">
            <a:avLst/>
          </a:prstGeom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260A34D-D2B6-C07A-88C1-29E7687CA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34" y="3862441"/>
            <a:ext cx="1473450" cy="1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0" grpId="0" animBg="1"/>
      <p:bldP spid="97" grpId="0" animBg="1"/>
      <p:bldP spid="2" grpId="0"/>
      <p:bldP spid="4" grpId="0"/>
      <p:bldP spid="6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6771F-7EB1-4130-BDB5-D2ECBEA7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06DF3CD3-F540-2BF8-8FA4-E7B06F29E9D5}"/>
              </a:ext>
            </a:extLst>
          </p:cNvPr>
          <p:cNvSpPr/>
          <p:nvPr/>
        </p:nvSpPr>
        <p:spPr>
          <a:xfrm>
            <a:off x="-2839453" y="0"/>
            <a:ext cx="11981211" cy="1644523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BCB57-1569-6E0C-7640-36D04FC89C52}"/>
              </a:ext>
            </a:extLst>
          </p:cNvPr>
          <p:cNvSpPr txBox="1"/>
          <p:nvPr/>
        </p:nvSpPr>
        <p:spPr>
          <a:xfrm>
            <a:off x="259065" y="278584"/>
            <a:ext cx="559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another</a:t>
            </a:r>
          </a:p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development opportunity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D50816-1500-B96E-6D53-9A5C216D1B5A}"/>
              </a:ext>
            </a:extLst>
          </p:cNvPr>
          <p:cNvCxnSpPr/>
          <p:nvPr/>
        </p:nvCxnSpPr>
        <p:spPr>
          <a:xfrm>
            <a:off x="10670117" y="7035486"/>
            <a:ext cx="189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uilding with a sign on the side of it&#10;&#10;Description automatically generated">
            <a:extLst>
              <a:ext uri="{FF2B5EF4-FFF2-40B4-BE49-F238E27FC236}">
                <a16:creationId xmlns:a16="http://schemas.microsoft.com/office/drawing/2014/main" id="{A6C1FCF9-4E58-6771-5A7C-C07AAA62A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-498" b="1"/>
          <a:stretch/>
        </p:blipFill>
        <p:spPr>
          <a:xfrm>
            <a:off x="5592" y="3540131"/>
            <a:ext cx="4294801" cy="33240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0A4C1F-D0AC-B4A4-7EB3-977C027216FA}"/>
              </a:ext>
            </a:extLst>
          </p:cNvPr>
          <p:cNvCxnSpPr>
            <a:cxnSpLocks/>
          </p:cNvCxnSpPr>
          <p:nvPr/>
        </p:nvCxnSpPr>
        <p:spPr>
          <a:xfrm>
            <a:off x="11110212" y="1434825"/>
            <a:ext cx="0" cy="5134124"/>
          </a:xfrm>
          <a:prstGeom prst="line">
            <a:avLst/>
          </a:prstGeom>
          <a:ln w="76200">
            <a:solidFill>
              <a:srgbClr val="FF6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86AE20-44AE-94B8-C32D-D8F58C001729}"/>
              </a:ext>
            </a:extLst>
          </p:cNvPr>
          <p:cNvSpPr txBox="1"/>
          <p:nvPr/>
        </p:nvSpPr>
        <p:spPr>
          <a:xfrm>
            <a:off x="226131" y="1831087"/>
            <a:ext cx="4164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Bebas Neue" panose="020B0606020202050201" pitchFamily="34" charset="77"/>
              </a:rPr>
              <a:t>2305 W Cervantes Street – affordable housing</a:t>
            </a:r>
            <a:endParaRPr lang="id-ID" sz="2000" dirty="0">
              <a:latin typeface="Bebas Neue" panose="020B0606020202050201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3C53-8367-03FD-D079-FABC09D0D7E8}"/>
              </a:ext>
            </a:extLst>
          </p:cNvPr>
          <p:cNvSpPr txBox="1"/>
          <p:nvPr/>
        </p:nvSpPr>
        <p:spPr>
          <a:xfrm>
            <a:off x="240802" y="2832441"/>
            <a:ext cx="179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19FD3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We’re seeking: </a:t>
            </a:r>
            <a:endParaRPr lang="id-ID" sz="1100" b="1" dirty="0">
              <a:solidFill>
                <a:srgbClr val="019FD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6D25B-0DE2-7C72-4BD2-BA803C3CBB71}"/>
              </a:ext>
            </a:extLst>
          </p:cNvPr>
          <p:cNvSpPr txBox="1"/>
          <p:nvPr/>
        </p:nvSpPr>
        <p:spPr>
          <a:xfrm>
            <a:off x="283636" y="2184757"/>
            <a:ext cx="4294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Acreage:</a:t>
            </a:r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 1.67 acres </a:t>
            </a:r>
          </a:p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Max Height: </a:t>
            </a:r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10 stories (Bonus Available) </a:t>
            </a:r>
          </a:p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Density:</a:t>
            </a:r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 35 du/acre (Bonus &amp; Transfers Available)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62B86-B5AC-BF2D-0D70-EB48644CB062}"/>
              </a:ext>
            </a:extLst>
          </p:cNvPr>
          <p:cNvSpPr txBox="1"/>
          <p:nvPr/>
        </p:nvSpPr>
        <p:spPr>
          <a:xfrm>
            <a:off x="226131" y="3083671"/>
            <a:ext cx="4294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Affordable Multifamily Rental (Mixed Income: 50% at 60%AMI or less; Up to 100%. AMI) – Rehab, new construction or both.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55E9C2A5-C446-EB7D-6734-4B6CB3B9B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1682" b="-11403"/>
          <a:stretch/>
        </p:blipFill>
        <p:spPr>
          <a:xfrm>
            <a:off x="7821987" y="526749"/>
            <a:ext cx="749316" cy="708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DD158-99CB-73F2-53DC-641C1E1E9CE7}"/>
              </a:ext>
            </a:extLst>
          </p:cNvPr>
          <p:cNvSpPr txBox="1"/>
          <p:nvPr/>
        </p:nvSpPr>
        <p:spPr>
          <a:xfrm>
            <a:off x="5245304" y="3688375"/>
            <a:ext cx="276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FREQUENTLY ASKED QUESTIONS</a:t>
            </a:r>
            <a:endParaRPr lang="id-ID" sz="12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6F042-9756-29D1-54C6-011C053B8E58}"/>
              </a:ext>
            </a:extLst>
          </p:cNvPr>
          <p:cNvSpPr txBox="1"/>
          <p:nvPr/>
        </p:nvSpPr>
        <p:spPr>
          <a:xfrm>
            <a:off x="5143240" y="5471670"/>
            <a:ext cx="30934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*</a:t>
            </a:r>
            <a:r>
              <a:rPr lang="en-US" sz="1050" b="1" dirty="0">
                <a:solidFill>
                  <a:schemeClr val="tx2"/>
                </a:solidFill>
                <a:latin typeface="FUTURA BOOK BT" panose="020B0502020204020303" pitchFamily="34" charset="0"/>
              </a:rPr>
              <a:t>EXTENSIONS WILL BE POSTED TO THE WEBSITE &amp; NOTIFICATION SENT VIA THE “NOTIFY ME” LISTS</a:t>
            </a:r>
          </a:p>
          <a:p>
            <a:pPr algn="just"/>
            <a:endParaRPr lang="en-US" sz="1000" dirty="0">
              <a:solidFill>
                <a:schemeClr val="tx2"/>
              </a:solidFill>
              <a:latin typeface="FUTURA BOOK BT" panose="020B0502020204020303" pitchFamily="34" charset="0"/>
            </a:endParaRPr>
          </a:p>
          <a:p>
            <a:pPr algn="just"/>
            <a:r>
              <a:rPr lang="en-US" sz="1000" b="1" dirty="0">
                <a:solidFill>
                  <a:srgbClr val="019FD3"/>
                </a:solidFill>
                <a:latin typeface="FUTURA BOOK BT" panose="020B0502020204020303" pitchFamily="34" charset="0"/>
              </a:rPr>
              <a:t>RESPONDENTS WILL BE NOTIFIED DIRECTLY OF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3F16D-099E-EC32-E8D9-AF2C045C8C04}"/>
              </a:ext>
            </a:extLst>
          </p:cNvPr>
          <p:cNvSpPr txBox="1"/>
          <p:nvPr/>
        </p:nvSpPr>
        <p:spPr>
          <a:xfrm>
            <a:off x="6378007" y="4813920"/>
            <a:ext cx="1858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5:00 p.m. local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97DB0-4B99-23D0-E9A1-AE47C84F641D}"/>
              </a:ext>
            </a:extLst>
          </p:cNvPr>
          <p:cNvSpPr txBox="1"/>
          <p:nvPr/>
        </p:nvSpPr>
        <p:spPr>
          <a:xfrm>
            <a:off x="5451942" y="4203455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24,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1DC2D-79F8-DF2E-C16E-BF67BA2278A7}"/>
              </a:ext>
            </a:extLst>
          </p:cNvPr>
          <p:cNvSpPr txBox="1"/>
          <p:nvPr/>
        </p:nvSpPr>
        <p:spPr>
          <a:xfrm>
            <a:off x="5335091" y="4631620"/>
            <a:ext cx="2746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CLOSE DATE</a:t>
            </a:r>
            <a:r>
              <a:rPr lang="en-US" sz="10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</a:t>
            </a:r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(Subject to Extension)</a:t>
            </a:r>
            <a:endParaRPr lang="id-ID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C00FAB-A327-F481-9246-28FD96622BB7}"/>
              </a:ext>
            </a:extLst>
          </p:cNvPr>
          <p:cNvSpPr txBox="1"/>
          <p:nvPr/>
        </p:nvSpPr>
        <p:spPr>
          <a:xfrm>
            <a:off x="5451943" y="3232354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15,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BD09B-752E-23F2-5C2D-F46549EAD567}"/>
              </a:ext>
            </a:extLst>
          </p:cNvPr>
          <p:cNvSpPr txBox="1"/>
          <p:nvPr/>
        </p:nvSpPr>
        <p:spPr>
          <a:xfrm>
            <a:off x="4818040" y="2745130"/>
            <a:ext cx="488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INFORMATIONAL CONFERENCE &amp; SITE VISIT</a:t>
            </a:r>
            <a:endParaRPr lang="id-ID" sz="12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E375B-BC8B-81FE-5DD2-4373462441DC}"/>
              </a:ext>
            </a:extLst>
          </p:cNvPr>
          <p:cNvSpPr txBox="1"/>
          <p:nvPr/>
        </p:nvSpPr>
        <p:spPr>
          <a:xfrm>
            <a:off x="5451943" y="2318540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11, 2024</a:t>
            </a:r>
          </a:p>
        </p:txBody>
      </p:sp>
    </p:spTree>
    <p:extLst>
      <p:ext uri="{BB962C8B-B14F-4D97-AF65-F5344CB8AC3E}">
        <p14:creationId xmlns:p14="http://schemas.microsoft.com/office/powerpoint/2010/main" val="34798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9" grpId="0"/>
      <p:bldP spid="14" grpId="0"/>
      <p:bldP spid="17" grpId="0"/>
      <p:bldP spid="18" grpId="0"/>
      <p:bldP spid="2" grpId="0"/>
      <p:bldP spid="3" grpId="0"/>
      <p:bldP spid="7" grpId="0" animBg="1"/>
      <p:bldP spid="8" grpId="0"/>
      <p:bldP spid="16" grpId="0" animBg="1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037F-4562-936D-D6D6-3F797CB3F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ACBE4-0C62-B7B7-7B28-EC9115EB91D2}"/>
              </a:ext>
            </a:extLst>
          </p:cNvPr>
          <p:cNvSpPr/>
          <p:nvPr/>
        </p:nvSpPr>
        <p:spPr>
          <a:xfrm rot="10800000">
            <a:off x="-61542" y="0"/>
            <a:ext cx="3671015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86E1E-0B93-CE60-14D7-21A024C0C6CB}"/>
              </a:ext>
            </a:extLst>
          </p:cNvPr>
          <p:cNvSpPr txBox="1"/>
          <p:nvPr/>
        </p:nvSpPr>
        <p:spPr>
          <a:xfrm>
            <a:off x="501766" y="4436966"/>
            <a:ext cx="2177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Purpose of the Solicitation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pic>
        <p:nvPicPr>
          <p:cNvPr id="3" name="Graphic 2" descr="Board Of Directors with solid fill">
            <a:extLst>
              <a:ext uri="{FF2B5EF4-FFF2-40B4-BE49-F238E27FC236}">
                <a16:creationId xmlns:a16="http://schemas.microsoft.com/office/drawing/2014/main" id="{8A694577-7641-95BF-4523-19DB9E52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1873" y="2877731"/>
            <a:ext cx="914400" cy="914400"/>
          </a:xfrm>
          <a:prstGeom prst="rect">
            <a:avLst/>
          </a:prstGeom>
        </p:spPr>
      </p:pic>
      <p:pic>
        <p:nvPicPr>
          <p:cNvPr id="9" name="Graphic 8" descr="Building Brick Wall with solid fill">
            <a:extLst>
              <a:ext uri="{FF2B5EF4-FFF2-40B4-BE49-F238E27FC236}">
                <a16:creationId xmlns:a16="http://schemas.microsoft.com/office/drawing/2014/main" id="{77954F5B-049F-8E51-4C3D-16E471C95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4273" y="4791902"/>
            <a:ext cx="914400" cy="914400"/>
          </a:xfrm>
          <a:prstGeom prst="rect">
            <a:avLst/>
          </a:prstGeom>
        </p:spPr>
      </p:pic>
      <p:pic>
        <p:nvPicPr>
          <p:cNvPr id="11" name="Graphic 10" descr="Help with solid fill">
            <a:extLst>
              <a:ext uri="{FF2B5EF4-FFF2-40B4-BE49-F238E27FC236}">
                <a16:creationId xmlns:a16="http://schemas.microsoft.com/office/drawing/2014/main" id="{54896C10-F7F7-A03C-015D-7C388D659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38815" y="96356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5AE8F7-5FB5-96AC-5B86-7F7BF3848673}"/>
              </a:ext>
            </a:extLst>
          </p:cNvPr>
          <p:cNvSpPr txBox="1"/>
          <p:nvPr/>
        </p:nvSpPr>
        <p:spPr>
          <a:xfrm>
            <a:off x="4782556" y="125148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GAUGE MARKET INTEREST</a:t>
            </a:r>
            <a:endParaRPr lang="id-ID" sz="1600" b="1" dirty="0">
              <a:solidFill>
                <a:srgbClr val="00B0F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5D605-68BC-408B-2BFA-C03F8FE0CCC5}"/>
              </a:ext>
            </a:extLst>
          </p:cNvPr>
          <p:cNvSpPr txBox="1"/>
          <p:nvPr/>
        </p:nvSpPr>
        <p:spPr>
          <a:xfrm>
            <a:off x="4828672" y="3042543"/>
            <a:ext cx="381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ENCOURAGE COLLABORATION &amp; PARTNERSHIP</a:t>
            </a:r>
            <a:endParaRPr lang="id-ID" sz="1600" b="1" dirty="0">
              <a:solidFill>
                <a:srgbClr val="00B0F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D9BB0-1310-2EA9-A2A4-7FDFDFA39850}"/>
              </a:ext>
            </a:extLst>
          </p:cNvPr>
          <p:cNvSpPr txBox="1"/>
          <p:nvPr/>
        </p:nvSpPr>
        <p:spPr>
          <a:xfrm>
            <a:off x="4828672" y="5021742"/>
            <a:ext cx="381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REFINE PROJECT SCOPE /               SELECT A DEVELOPMENT PARTNER</a:t>
            </a:r>
          </a:p>
        </p:txBody>
      </p:sp>
    </p:spTree>
    <p:extLst>
      <p:ext uri="{BB962C8B-B14F-4D97-AF65-F5344CB8AC3E}">
        <p14:creationId xmlns:p14="http://schemas.microsoft.com/office/powerpoint/2010/main" val="18084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73BCC-5615-C639-4FB0-D0A52535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6F2D18-A520-872D-642E-0580B5B6FA65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15BED-C4E4-70E3-C893-5F72B8C3ECC9}"/>
              </a:ext>
            </a:extLst>
          </p:cNvPr>
          <p:cNvSpPr txBox="1"/>
          <p:nvPr/>
        </p:nvSpPr>
        <p:spPr>
          <a:xfrm>
            <a:off x="505944" y="5326060"/>
            <a:ext cx="273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PROPERTY DESCRIPTION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08B8A-A4D8-40FC-497B-4878FFBB8CBA}"/>
              </a:ext>
            </a:extLst>
          </p:cNvPr>
          <p:cNvSpPr txBox="1"/>
          <p:nvPr/>
        </p:nvSpPr>
        <p:spPr>
          <a:xfrm>
            <a:off x="4572000" y="138534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101 W MAIN STREET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69F6B59E-6770-39F3-9F94-C057C9EE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7632" y="395402"/>
            <a:ext cx="934693" cy="934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A6C1A0-1600-9B16-55BE-16151D414F27}"/>
              </a:ext>
            </a:extLst>
          </p:cNvPr>
          <p:cNvSpPr txBox="1"/>
          <p:nvPr/>
        </p:nvSpPr>
        <p:spPr>
          <a:xfrm>
            <a:off x="3439023" y="1779145"/>
            <a:ext cx="48815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Contains 1-story office building (3,721 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Steps to Pensacola Bay waterfront &amp; </a:t>
            </a:r>
            <a:r>
              <a:rPr lang="en-US" dirty="0" err="1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Baylen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Slip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One block to Palafox Street (east) and Community Maritime Park/Blue </a:t>
            </a:r>
            <a:r>
              <a:rPr lang="en-US" dirty="0" err="1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Wahoos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Stadium (west)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Acreage: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.62 acres</a:t>
            </a:r>
          </a:p>
          <a:p>
            <a:r>
              <a:rPr lang="en-US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Anticipated Conveyance Type: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Long Term Ground Lease</a:t>
            </a: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5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717DB-9EF5-7EC4-D6B4-1F072ACFF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C7F946-DB7E-2029-F270-11E5AB29EB56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0313A-B2CA-92E6-CA98-FCE107F0FD11}"/>
              </a:ext>
            </a:extLst>
          </p:cNvPr>
          <p:cNvSpPr txBox="1"/>
          <p:nvPr/>
        </p:nvSpPr>
        <p:spPr>
          <a:xfrm>
            <a:off x="572179" y="5091933"/>
            <a:ext cx="286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Zoning &amp; development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A19CD-468F-5FC0-C069-23FB5F02DE56}"/>
              </a:ext>
            </a:extLst>
          </p:cNvPr>
          <p:cNvSpPr txBox="1"/>
          <p:nvPr/>
        </p:nvSpPr>
        <p:spPr>
          <a:xfrm>
            <a:off x="4572000" y="138534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101 W MAIN STREET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B7A30B37-4D8B-C664-EBB9-F9100E1F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7632" y="395402"/>
            <a:ext cx="934693" cy="934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9FC9A-92D9-8C55-BA06-F3E10E98A0B7}"/>
              </a:ext>
            </a:extLst>
          </p:cNvPr>
          <p:cNvSpPr txBox="1"/>
          <p:nvPr/>
        </p:nvSpPr>
        <p:spPr>
          <a:xfrm>
            <a:off x="3439023" y="1971651"/>
            <a:ext cx="4881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Zoning District: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South Palafox Business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Max. Height: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80 ft above flood elevation (150’ w/ bonus)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Preferred Height: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Approx. 90 ft – Main Street; 60-80’ Cedar Street</a:t>
            </a:r>
          </a:p>
          <a:p>
            <a:pPr lvl="1"/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Max. Density: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108 units/acre (67 units) *Bonuses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Required Setbacks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: None. (Except to comply with fire safety codes)</a:t>
            </a: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8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A497-F0AA-230C-A6B1-2715DD891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0AE985-3842-3B46-00C0-9EBF689D68CE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6BFC4-61F2-4722-2B3C-C73EE8088DE2}"/>
              </a:ext>
            </a:extLst>
          </p:cNvPr>
          <p:cNvSpPr txBox="1"/>
          <p:nvPr/>
        </p:nvSpPr>
        <p:spPr>
          <a:xfrm>
            <a:off x="461394" y="5237291"/>
            <a:ext cx="286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Adjacent for-sale parcels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035AE5-44BB-05ED-085F-3F4F20594DF6}"/>
              </a:ext>
            </a:extLst>
          </p:cNvPr>
          <p:cNvSpPr txBox="1"/>
          <p:nvPr/>
        </p:nvSpPr>
        <p:spPr>
          <a:xfrm>
            <a:off x="3264185" y="1575740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HARBOURVIEW SITES – 25 W CEDAR STREET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D45E2AC5-64C8-844A-0E6F-FD120DCD8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7779" y="51089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EE4E6-051E-84B6-BE99-F420C536CBD8}"/>
              </a:ext>
            </a:extLst>
          </p:cNvPr>
          <p:cNvSpPr txBox="1"/>
          <p:nvPr/>
        </p:nvSpPr>
        <p:spPr>
          <a:xfrm>
            <a:off x="3439023" y="1894500"/>
            <a:ext cx="5015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Listed for sale by a private owner (on City ground-leased land). See RLOI for real estate listing.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		</a:t>
            </a: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2 Parcels</a:t>
            </a: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1" name="Graphic 10" descr="Taxi with solid fill">
            <a:extLst>
              <a:ext uri="{FF2B5EF4-FFF2-40B4-BE49-F238E27FC236}">
                <a16:creationId xmlns:a16="http://schemas.microsoft.com/office/drawing/2014/main" id="{6E344A79-8A6A-DE26-3B30-B70E5A93D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2090" y="3302244"/>
            <a:ext cx="914400" cy="914400"/>
          </a:xfrm>
          <a:prstGeom prst="rect">
            <a:avLst/>
          </a:prstGeom>
        </p:spPr>
      </p:pic>
      <p:pic>
        <p:nvPicPr>
          <p:cNvPr id="13" name="Graphic 12" descr="Building with solid fill">
            <a:extLst>
              <a:ext uri="{FF2B5EF4-FFF2-40B4-BE49-F238E27FC236}">
                <a16:creationId xmlns:a16="http://schemas.microsoft.com/office/drawing/2014/main" id="{DC91CF95-5EEC-195F-8606-4A510E9E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3580" y="327424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811052-BCA7-FE8E-6E28-DCF3BFFB5122}"/>
              </a:ext>
            </a:extLst>
          </p:cNvPr>
          <p:cNvSpPr txBox="1"/>
          <p:nvPr/>
        </p:nvSpPr>
        <p:spPr>
          <a:xfrm>
            <a:off x="3791563" y="4342263"/>
            <a:ext cx="1315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3-story parking garage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CC64E-8D9E-AF04-025D-AD6C63B0F2E8}"/>
              </a:ext>
            </a:extLst>
          </p:cNvPr>
          <p:cNvSpPr txBox="1"/>
          <p:nvPr/>
        </p:nvSpPr>
        <p:spPr>
          <a:xfrm>
            <a:off x="6084296" y="4289878"/>
            <a:ext cx="189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6-story Waterfront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O</a:t>
            </a:r>
            <a:r>
              <a:rPr lang="en-US" sz="18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ffice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B</a:t>
            </a:r>
            <a:r>
              <a:rPr lang="en-US" sz="18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uilding (84,565 sf)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1EC50B-46B3-95ED-BD09-16D742E8BE4A}"/>
              </a:ext>
            </a:extLst>
          </p:cNvPr>
          <p:cNvSpPr txBox="1"/>
          <p:nvPr/>
        </p:nvSpPr>
        <p:spPr>
          <a:xfrm>
            <a:off x="3498580" y="5480401"/>
            <a:ext cx="2570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Acreage: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.72 acres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DBE984-05A4-AD7E-4594-52BFAE9C8ACC}"/>
              </a:ext>
            </a:extLst>
          </p:cNvPr>
          <p:cNvSpPr txBox="1"/>
          <p:nvPr/>
        </p:nvSpPr>
        <p:spPr>
          <a:xfrm>
            <a:off x="6084296" y="5514226"/>
            <a:ext cx="2570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Acreage: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.46 acres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15D297-946D-4A72-D261-39D946AEC8F2}"/>
              </a:ext>
            </a:extLst>
          </p:cNvPr>
          <p:cNvSpPr txBox="1"/>
          <p:nvPr/>
        </p:nvSpPr>
        <p:spPr>
          <a:xfrm>
            <a:off x="4338092" y="6162436"/>
            <a:ext cx="4116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>
                <a:solidFill>
                  <a:srgbClr val="0070C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Total Acres – All Sites: 1.8 acres   </a:t>
            </a:r>
          </a:p>
        </p:txBody>
      </p:sp>
    </p:spTree>
    <p:extLst>
      <p:ext uri="{BB962C8B-B14F-4D97-AF65-F5344CB8AC3E}">
        <p14:creationId xmlns:p14="http://schemas.microsoft.com/office/powerpoint/2010/main" val="3781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" grpId="0"/>
      <p:bldP spid="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B5247-6DB5-8072-E534-9C9D6A4A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635648-2605-19D5-DF10-CE19372A4DC7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D4E0F-0C91-88C8-0036-69E4FFAF8D69}"/>
              </a:ext>
            </a:extLst>
          </p:cNvPr>
          <p:cNvSpPr txBox="1"/>
          <p:nvPr/>
        </p:nvSpPr>
        <p:spPr>
          <a:xfrm>
            <a:off x="572179" y="5181357"/>
            <a:ext cx="286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Zoning &amp; development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2C512-556E-42D8-CFFC-CA38E854793C}"/>
              </a:ext>
            </a:extLst>
          </p:cNvPr>
          <p:cNvSpPr txBox="1"/>
          <p:nvPr/>
        </p:nvSpPr>
        <p:spPr>
          <a:xfrm>
            <a:off x="3264185" y="1563524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HARBOURVIEW SITES – 25 W CEDAR STREET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3EE4F261-6CE2-3B10-65C4-7BC43F17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779" y="467228"/>
            <a:ext cx="914400" cy="914400"/>
          </a:xfrm>
          <a:prstGeom prst="rect">
            <a:avLst/>
          </a:prstGeom>
        </p:spPr>
      </p:pic>
      <p:pic>
        <p:nvPicPr>
          <p:cNvPr id="11" name="Graphic 10" descr="Taxi with solid fill">
            <a:extLst>
              <a:ext uri="{FF2B5EF4-FFF2-40B4-BE49-F238E27FC236}">
                <a16:creationId xmlns:a16="http://schemas.microsoft.com/office/drawing/2014/main" id="{19F1C0C7-A410-7A73-8B51-52D039778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1" y="2224699"/>
            <a:ext cx="914400" cy="914400"/>
          </a:xfrm>
          <a:prstGeom prst="rect">
            <a:avLst/>
          </a:prstGeom>
        </p:spPr>
      </p:pic>
      <p:pic>
        <p:nvPicPr>
          <p:cNvPr id="13" name="Graphic 12" descr="Building with solid fill">
            <a:extLst>
              <a:ext uri="{FF2B5EF4-FFF2-40B4-BE49-F238E27FC236}">
                <a16:creationId xmlns:a16="http://schemas.microsoft.com/office/drawing/2014/main" id="{7DC00046-98CB-CA71-95AC-226DBD8A6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2884" y="2209115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C276EB-9ED0-E12B-C4FE-3599BC063B54}"/>
              </a:ext>
            </a:extLst>
          </p:cNvPr>
          <p:cNvSpPr txBox="1"/>
          <p:nvPr/>
        </p:nvSpPr>
        <p:spPr>
          <a:xfrm>
            <a:off x="3583295" y="3369426"/>
            <a:ext cx="22926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Zoning same as 101 West Main Street</a:t>
            </a: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Preferred Height: 90’ – Main Street; 80’ Cedar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Max. Density: 77 units + bonuses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62F8-6ED7-96F7-F1BF-950BBA9AA1C5}"/>
              </a:ext>
            </a:extLst>
          </p:cNvPr>
          <p:cNvSpPr txBox="1"/>
          <p:nvPr/>
        </p:nvSpPr>
        <p:spPr>
          <a:xfrm>
            <a:off x="6020196" y="3132805"/>
            <a:ext cx="2127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Zoning District: Waterfront Redevelopment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16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2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Community Maritime Park Marina">
            <a:extLst>
              <a:ext uri="{FF2B5EF4-FFF2-40B4-BE49-F238E27FC236}">
                <a16:creationId xmlns:a16="http://schemas.microsoft.com/office/drawing/2014/main" id="{AA16F458-EF91-1243-D9E2-B6CCBBC07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8" b="2579"/>
          <a:stretch/>
        </p:blipFill>
        <p:spPr bwMode="auto">
          <a:xfrm>
            <a:off x="375240" y="5346572"/>
            <a:ext cx="2711887" cy="15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7289075" y="2346336"/>
            <a:ext cx="13889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0399" t="50766" r="6518" b="17443"/>
          <a:stretch/>
        </p:blipFill>
        <p:spPr>
          <a:xfrm>
            <a:off x="-1" y="1780061"/>
            <a:ext cx="9111200" cy="2735862"/>
          </a:xfrm>
          <a:prstGeom prst="rect">
            <a:avLst/>
          </a:prstGeom>
        </p:spPr>
      </p:pic>
      <p:sp>
        <p:nvSpPr>
          <p:cNvPr id="11" name="Rectangle 5"/>
          <p:cNvSpPr/>
          <p:nvPr/>
        </p:nvSpPr>
        <p:spPr>
          <a:xfrm rot="10800000">
            <a:off x="-65982" y="10769"/>
            <a:ext cx="12306108" cy="1638663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70C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0A036-EE17-1287-9583-9CD3642B3179}"/>
              </a:ext>
            </a:extLst>
          </p:cNvPr>
          <p:cNvSpPr txBox="1"/>
          <p:nvPr/>
        </p:nvSpPr>
        <p:spPr>
          <a:xfrm>
            <a:off x="372960" y="582150"/>
            <a:ext cx="941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Waterfront trail &amp; downtown amenities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pic>
        <p:nvPicPr>
          <p:cNvPr id="9" name="Graphic 8" descr="Marker outline">
            <a:extLst>
              <a:ext uri="{FF2B5EF4-FFF2-40B4-BE49-F238E27FC236}">
                <a16:creationId xmlns:a16="http://schemas.microsoft.com/office/drawing/2014/main" id="{1F271A96-F652-E4B0-E524-E29C1C29B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5060" y="1603006"/>
            <a:ext cx="572292" cy="572292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3E464004-D01E-890B-C30A-9AA007BA4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4855" y="2427873"/>
            <a:ext cx="510647" cy="510647"/>
          </a:xfrm>
          <a:prstGeom prst="rect">
            <a:avLst/>
          </a:prstGeom>
        </p:spPr>
      </p:pic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02F192D4-ED55-841F-4F45-EB83E3728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721" y="3138545"/>
            <a:ext cx="510647" cy="510647"/>
          </a:xfrm>
          <a:prstGeom prst="rect">
            <a:avLst/>
          </a:prstGeom>
        </p:spPr>
      </p:pic>
      <p:pic>
        <p:nvPicPr>
          <p:cNvPr id="22" name="Graphic 21" descr="Marker with solid fill">
            <a:extLst>
              <a:ext uri="{FF2B5EF4-FFF2-40B4-BE49-F238E27FC236}">
                <a16:creationId xmlns:a16="http://schemas.microsoft.com/office/drawing/2014/main" id="{7048A11D-762F-671E-AA8D-007D105A3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9316" y="2883221"/>
            <a:ext cx="510647" cy="510647"/>
          </a:xfrm>
          <a:prstGeom prst="rect">
            <a:avLst/>
          </a:prstGeom>
        </p:spPr>
      </p:pic>
      <p:pic>
        <p:nvPicPr>
          <p:cNvPr id="23" name="Graphic 22" descr="Marker with solid fill">
            <a:extLst>
              <a:ext uri="{FF2B5EF4-FFF2-40B4-BE49-F238E27FC236}">
                <a16:creationId xmlns:a16="http://schemas.microsoft.com/office/drawing/2014/main" id="{AEBAC4AE-7990-DDA7-6BC2-D87CAC389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3751" y="2657287"/>
            <a:ext cx="510647" cy="510647"/>
          </a:xfrm>
          <a:prstGeom prst="rect">
            <a:avLst/>
          </a:prstGeom>
        </p:spPr>
      </p:pic>
      <p:pic>
        <p:nvPicPr>
          <p:cNvPr id="24" name="Graphic 23" descr="Marker with solid fill">
            <a:extLst>
              <a:ext uri="{FF2B5EF4-FFF2-40B4-BE49-F238E27FC236}">
                <a16:creationId xmlns:a16="http://schemas.microsoft.com/office/drawing/2014/main" id="{C7BFCDFC-44E8-2F00-C5E0-91B4A96FB9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4127" y="3481803"/>
            <a:ext cx="510647" cy="510647"/>
          </a:xfrm>
          <a:prstGeom prst="rect">
            <a:avLst/>
          </a:prstGeom>
        </p:spPr>
      </p:pic>
      <p:pic>
        <p:nvPicPr>
          <p:cNvPr id="26" name="Graphic 25" descr="Circle with left arrow with solid fill">
            <a:extLst>
              <a:ext uri="{FF2B5EF4-FFF2-40B4-BE49-F238E27FC236}">
                <a16:creationId xmlns:a16="http://schemas.microsoft.com/office/drawing/2014/main" id="{99DF221A-9C01-0427-4C02-D55A7D59F4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3341803" y="4187592"/>
            <a:ext cx="656664" cy="656664"/>
          </a:xfrm>
          <a:prstGeom prst="rect">
            <a:avLst/>
          </a:prstGeom>
        </p:spPr>
      </p:pic>
      <p:pic>
        <p:nvPicPr>
          <p:cNvPr id="27" name="Graphic 26" descr="Circle with left arrow with solid fill">
            <a:extLst>
              <a:ext uri="{FF2B5EF4-FFF2-40B4-BE49-F238E27FC236}">
                <a16:creationId xmlns:a16="http://schemas.microsoft.com/office/drawing/2014/main" id="{C30BD505-C2BF-0D3A-416B-B36B816E4F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28" y="2315061"/>
            <a:ext cx="656664" cy="656664"/>
          </a:xfrm>
          <a:prstGeom prst="rect">
            <a:avLst/>
          </a:prstGeom>
        </p:spPr>
      </p:pic>
      <p:pic>
        <p:nvPicPr>
          <p:cNvPr id="28" name="Graphic 27" descr="Circle with left arrow with solid fill">
            <a:extLst>
              <a:ext uri="{FF2B5EF4-FFF2-40B4-BE49-F238E27FC236}">
                <a16:creationId xmlns:a16="http://schemas.microsoft.com/office/drawing/2014/main" id="{F03A0FCF-CBED-A2A0-101F-10C9AE8A72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1060519">
            <a:off x="7881225" y="2362659"/>
            <a:ext cx="656664" cy="656664"/>
          </a:xfrm>
          <a:prstGeom prst="rect">
            <a:avLst/>
          </a:prstGeom>
        </p:spPr>
      </p:pic>
      <p:pic>
        <p:nvPicPr>
          <p:cNvPr id="30" name="Picture Placeholder 19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id="{8A7041D5-1448-5D8E-A309-6EBE8376D1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>
          <a:xfrm>
            <a:off x="3069882" y="5346572"/>
            <a:ext cx="1506101" cy="1506101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46806A2-6EC7-3FA5-58C9-BEEDF0687FF1}"/>
              </a:ext>
            </a:extLst>
          </p:cNvPr>
          <p:cNvSpPr txBox="1"/>
          <p:nvPr/>
        </p:nvSpPr>
        <p:spPr>
          <a:xfrm rot="5400000">
            <a:off x="2901690" y="3480605"/>
            <a:ext cx="150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utura Std Book" panose="020B0502020204020303" pitchFamily="34" charset="0"/>
              </a:rPr>
              <a:t>Palafox 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BDD29C-D8A9-8FAC-C377-A19D0BCC077D}"/>
              </a:ext>
            </a:extLst>
          </p:cNvPr>
          <p:cNvSpPr txBox="1"/>
          <p:nvPr/>
        </p:nvSpPr>
        <p:spPr>
          <a:xfrm>
            <a:off x="3259610" y="2331739"/>
            <a:ext cx="150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Futura Std Book" panose="020B0502020204020303" pitchFamily="34" charset="0"/>
              </a:rPr>
              <a:t>Main St</a:t>
            </a: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77059CD5-945D-1B41-7A36-6C41B0B70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2359" y="3499917"/>
            <a:ext cx="510647" cy="510647"/>
          </a:xfrm>
          <a:prstGeom prst="rect">
            <a:avLst/>
          </a:prstGeom>
        </p:spPr>
      </p:pic>
      <p:sp useBgFill="1">
        <p:nvSpPr>
          <p:cNvPr id="34" name="TextBox 33">
            <a:extLst>
              <a:ext uri="{FF2B5EF4-FFF2-40B4-BE49-F238E27FC236}">
                <a16:creationId xmlns:a16="http://schemas.microsoft.com/office/drawing/2014/main" id="{C19D83A6-F2EB-DFDD-7B17-92CBBD2D9E5E}"/>
              </a:ext>
            </a:extLst>
          </p:cNvPr>
          <p:cNvSpPr txBox="1"/>
          <p:nvPr/>
        </p:nvSpPr>
        <p:spPr>
          <a:xfrm>
            <a:off x="6902834" y="3092757"/>
            <a:ext cx="954298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utura Std Book" panose="020B0502020204020303" pitchFamily="34" charset="0"/>
              </a:rPr>
              <a:t>Bartram Park</a:t>
            </a:r>
          </a:p>
        </p:txBody>
      </p:sp>
      <p:sp useBgFill="1">
        <p:nvSpPr>
          <p:cNvPr id="35" name="TextBox 34">
            <a:extLst>
              <a:ext uri="{FF2B5EF4-FFF2-40B4-BE49-F238E27FC236}">
                <a16:creationId xmlns:a16="http://schemas.microsoft.com/office/drawing/2014/main" id="{F5320E49-18B7-3AF3-983F-6B89ACE1AA46}"/>
              </a:ext>
            </a:extLst>
          </p:cNvPr>
          <p:cNvSpPr txBox="1"/>
          <p:nvPr/>
        </p:nvSpPr>
        <p:spPr>
          <a:xfrm>
            <a:off x="6382673" y="3962939"/>
            <a:ext cx="177001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Futura Std Book" panose="020B0502020204020303" pitchFamily="34" charset="0"/>
              </a:rPr>
              <a:t>Port of Pensacola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- The Fish House Restaurant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- Home of American Magic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- Pickleball Courts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7756CB-C806-7267-9DE7-A4113B0FA7F3}"/>
              </a:ext>
            </a:extLst>
          </p:cNvPr>
          <p:cNvSpPr txBox="1"/>
          <p:nvPr/>
        </p:nvSpPr>
        <p:spPr>
          <a:xfrm>
            <a:off x="3259609" y="4761749"/>
            <a:ext cx="15061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Futura Std Book" panose="020B0502020204020303" pitchFamily="34" charset="0"/>
              </a:rPr>
              <a:t>Palafox Pier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Plaza de Luna Park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Ferry Landing</a:t>
            </a:r>
          </a:p>
        </p:txBody>
      </p:sp>
      <p:sp useBgFill="1">
        <p:nvSpPr>
          <p:cNvPr id="37" name="TextBox 36">
            <a:extLst>
              <a:ext uri="{FF2B5EF4-FFF2-40B4-BE49-F238E27FC236}">
                <a16:creationId xmlns:a16="http://schemas.microsoft.com/office/drawing/2014/main" id="{6D52AED3-4A12-6D3A-2E13-770B59345EAC}"/>
              </a:ext>
            </a:extLst>
          </p:cNvPr>
          <p:cNvSpPr txBox="1"/>
          <p:nvPr/>
        </p:nvSpPr>
        <p:spPr>
          <a:xfrm>
            <a:off x="111256" y="3377534"/>
            <a:ext cx="1831733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Futura Std Book" panose="020B0502020204020303" pitchFamily="34" charset="0"/>
              </a:rPr>
              <a:t>Community Maritime Park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- Day Use Marina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- Redevelopment Parcels</a:t>
            </a:r>
          </a:p>
        </p:txBody>
      </p:sp>
      <p:sp useBgFill="1">
        <p:nvSpPr>
          <p:cNvPr id="38" name="TextBox 37">
            <a:extLst>
              <a:ext uri="{FF2B5EF4-FFF2-40B4-BE49-F238E27FC236}">
                <a16:creationId xmlns:a16="http://schemas.microsoft.com/office/drawing/2014/main" id="{B58DCE2B-9020-1129-6412-96510256A7DF}"/>
              </a:ext>
            </a:extLst>
          </p:cNvPr>
          <p:cNvSpPr txBox="1"/>
          <p:nvPr/>
        </p:nvSpPr>
        <p:spPr>
          <a:xfrm>
            <a:off x="7932467" y="2955880"/>
            <a:ext cx="1103397" cy="90024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Futura Std Book" panose="020B0502020204020303" pitchFamily="34" charset="0"/>
              </a:rPr>
              <a:t>Pensacola Beach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- Pensacola Bay Bridge Multiuse Path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D1F544-EC5F-C35E-9453-47533D8609DE}"/>
              </a:ext>
            </a:extLst>
          </p:cNvPr>
          <p:cNvSpPr txBox="1"/>
          <p:nvPr/>
        </p:nvSpPr>
        <p:spPr>
          <a:xfrm>
            <a:off x="2334855" y="3949735"/>
            <a:ext cx="954349" cy="577081"/>
          </a:xfrm>
          <a:prstGeom prst="rect">
            <a:avLst/>
          </a:prstGeom>
          <a:solidFill>
            <a:srgbClr val="00B0F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err="1">
                <a:latin typeface="Futura Std Book" panose="020B0502020204020303" pitchFamily="34" charset="0"/>
              </a:rPr>
              <a:t>Baylen</a:t>
            </a:r>
            <a:r>
              <a:rPr lang="en-US" sz="1050" b="1" dirty="0">
                <a:latin typeface="Futura Std Book" panose="020B0502020204020303" pitchFamily="34" charset="0"/>
              </a:rPr>
              <a:t> Slip </a:t>
            </a:r>
          </a:p>
          <a:p>
            <a:r>
              <a:rPr lang="en-US" sz="1050" dirty="0">
                <a:latin typeface="Futura Std Book" panose="020B0502020204020303" pitchFamily="34" charset="0"/>
              </a:rPr>
              <a:t>Promenade</a:t>
            </a:r>
          </a:p>
        </p:txBody>
      </p:sp>
      <p:sp useBgFill="1">
        <p:nvSpPr>
          <p:cNvPr id="41" name="TextBox 40">
            <a:extLst>
              <a:ext uri="{FF2B5EF4-FFF2-40B4-BE49-F238E27FC236}">
                <a16:creationId xmlns:a16="http://schemas.microsoft.com/office/drawing/2014/main" id="{AC4EF771-BAAF-6148-798D-C099D1B6CC23}"/>
              </a:ext>
            </a:extLst>
          </p:cNvPr>
          <p:cNvSpPr txBox="1"/>
          <p:nvPr/>
        </p:nvSpPr>
        <p:spPr>
          <a:xfrm>
            <a:off x="631079" y="2435935"/>
            <a:ext cx="1257101" cy="4154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Futura Std Book" panose="020B0502020204020303" pitchFamily="34" charset="0"/>
              </a:rPr>
              <a:t>Bruce Beach </a:t>
            </a:r>
            <a:r>
              <a:rPr lang="en-US" sz="1050" dirty="0">
                <a:latin typeface="Futura Std Book" panose="020B0502020204020303" pitchFamily="34" charset="0"/>
              </a:rPr>
              <a:t>Waterfront Park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01CAAE-1062-C4A3-1C42-C8A0544ABFCA}"/>
              </a:ext>
            </a:extLst>
          </p:cNvPr>
          <p:cNvSpPr txBox="1"/>
          <p:nvPr/>
        </p:nvSpPr>
        <p:spPr>
          <a:xfrm>
            <a:off x="5164320" y="2398819"/>
            <a:ext cx="15061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utura Std Book" panose="020B0502020204020303" pitchFamily="34" charset="0"/>
              </a:rPr>
              <a:t>Waterfront Trail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74E6DA-0D38-F55C-F430-A2A7572EDFBC}"/>
              </a:ext>
            </a:extLst>
          </p:cNvPr>
          <p:cNvSpPr txBox="1"/>
          <p:nvPr/>
        </p:nvSpPr>
        <p:spPr>
          <a:xfrm>
            <a:off x="3766321" y="3310948"/>
            <a:ext cx="1506101" cy="2308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utura Std Book" panose="020B0502020204020303" pitchFamily="34" charset="0"/>
              </a:rPr>
              <a:t>Waterfront Trail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53D540-AF02-B18B-5A23-014E0E77FC0B}"/>
              </a:ext>
            </a:extLst>
          </p:cNvPr>
          <p:cNvSpPr txBox="1"/>
          <p:nvPr/>
        </p:nvSpPr>
        <p:spPr>
          <a:xfrm>
            <a:off x="1963241" y="2012091"/>
            <a:ext cx="7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B0F0"/>
                </a:solidFill>
                <a:latin typeface="Futura Std Book" panose="020B0502020204020303" pitchFamily="34" charset="0"/>
              </a:rPr>
              <a:t>101 W Main 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F24872-01C4-06C5-F87B-EAF0FDA28751}"/>
              </a:ext>
            </a:extLst>
          </p:cNvPr>
          <p:cNvSpPr txBox="1"/>
          <p:nvPr/>
        </p:nvSpPr>
        <p:spPr>
          <a:xfrm>
            <a:off x="2658531" y="2537146"/>
            <a:ext cx="7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Futura Std Book" panose="020B0502020204020303" pitchFamily="34" charset="0"/>
              </a:rPr>
              <a:t>Parking Garage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51E6A7-8B4B-0CCE-FFAB-F4BEDF74330B}"/>
              </a:ext>
            </a:extLst>
          </p:cNvPr>
          <p:cNvSpPr txBox="1"/>
          <p:nvPr/>
        </p:nvSpPr>
        <p:spPr>
          <a:xfrm>
            <a:off x="2609180" y="3406003"/>
            <a:ext cx="7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Futura Std Book" panose="020B0502020204020303" pitchFamily="34" charset="0"/>
              </a:rPr>
              <a:t>6-Story Office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73A47D-865F-4F1E-3BD0-BA36883C52CC}"/>
              </a:ext>
            </a:extLst>
          </p:cNvPr>
          <p:cNvSpPr/>
          <p:nvPr/>
        </p:nvSpPr>
        <p:spPr>
          <a:xfrm>
            <a:off x="1683172" y="2533305"/>
            <a:ext cx="693340" cy="656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20A89D-8F2E-A2CA-DA02-911A1445E876}"/>
              </a:ext>
            </a:extLst>
          </p:cNvPr>
          <p:cNvSpPr txBox="1"/>
          <p:nvPr/>
        </p:nvSpPr>
        <p:spPr>
          <a:xfrm>
            <a:off x="7251058" y="5342533"/>
            <a:ext cx="1464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Visit Our Website</a:t>
            </a:r>
            <a:endParaRPr lang="id-ID" sz="11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3E17EED2-F21A-8C15-A425-913B3D227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39074" y="2286739"/>
            <a:ext cx="510647" cy="5106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EE57B0F-4DBE-D4B3-C28F-5A4E271C15A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83981" t="39251" r="3722" b="38668"/>
          <a:stretch/>
        </p:blipFill>
        <p:spPr>
          <a:xfrm>
            <a:off x="4555599" y="5338830"/>
            <a:ext cx="2687847" cy="1508399"/>
          </a:xfrm>
          <a:prstGeom prst="rect">
            <a:avLst/>
          </a:prstGeom>
        </p:spPr>
      </p:pic>
      <p:pic>
        <p:nvPicPr>
          <p:cNvPr id="52" name="Picture 51" descr="A qr code with blue and green shades&#10;&#10;Description automatically generated">
            <a:extLst>
              <a:ext uri="{FF2B5EF4-FFF2-40B4-BE49-F238E27FC236}">
                <a16:creationId xmlns:a16="http://schemas.microsoft.com/office/drawing/2014/main" id="{7A0EBDCA-80CB-1C62-FD49-AEF0FBD5643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46" y="5581033"/>
            <a:ext cx="1154042" cy="11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A209B-4B86-3DF2-8E9B-5D23E2B54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E4DBF7-F240-80E0-C77B-3FF8AA905C43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51238-9A7C-92F3-A3E7-68ABD2A97A0B}"/>
              </a:ext>
            </a:extLst>
          </p:cNvPr>
          <p:cNvSpPr txBox="1"/>
          <p:nvPr/>
        </p:nvSpPr>
        <p:spPr>
          <a:xfrm>
            <a:off x="356960" y="5803743"/>
            <a:ext cx="286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Project Goals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A6E29390-6F34-2229-4CFF-87FA67A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6232" y="59756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9AFA5-0D7B-7764-6CAE-123EEA494D5D}"/>
              </a:ext>
            </a:extLst>
          </p:cNvPr>
          <p:cNvSpPr txBox="1"/>
          <p:nvPr/>
        </p:nvSpPr>
        <p:spPr>
          <a:xfrm>
            <a:off x="4050632" y="540975"/>
            <a:ext cx="4881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Ideal project will encompass a broad master plan with the overarching objective of maximizing economic impact and public enjoyment of the waterfront.  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FB9E7-1A18-474B-62AF-C01D38D931A3}"/>
              </a:ext>
            </a:extLst>
          </p:cNvPr>
          <p:cNvSpPr txBox="1"/>
          <p:nvPr/>
        </p:nvSpPr>
        <p:spPr>
          <a:xfrm>
            <a:off x="4758493" y="4452149"/>
            <a:ext cx="3272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Public link to the adjacent waterfront.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Elevated public spaces w/ waterfront views, outdoor spaces, recreation.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9" name="Graphic 18" descr="Dance with solid fill">
            <a:extLst>
              <a:ext uri="{FF2B5EF4-FFF2-40B4-BE49-F238E27FC236}">
                <a16:creationId xmlns:a16="http://schemas.microsoft.com/office/drawing/2014/main" id="{21BE8E12-A21A-443E-CCD1-99EBF53F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1558" y="3202632"/>
            <a:ext cx="914400" cy="914400"/>
          </a:xfrm>
          <a:prstGeom prst="rect">
            <a:avLst/>
          </a:prstGeom>
        </p:spPr>
      </p:pic>
      <p:pic>
        <p:nvPicPr>
          <p:cNvPr id="21" name="Graphic 20" descr="Sailboat with solid fill">
            <a:extLst>
              <a:ext uri="{FF2B5EF4-FFF2-40B4-BE49-F238E27FC236}">
                <a16:creationId xmlns:a16="http://schemas.microsoft.com/office/drawing/2014/main" id="{3E7BB025-29FB-1964-8660-38FB8DBE2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1558" y="4416416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56E413-0B5C-41D3-F35F-BF4ACC390270}"/>
              </a:ext>
            </a:extLst>
          </p:cNvPr>
          <p:cNvSpPr txBox="1"/>
          <p:nvPr/>
        </p:nvSpPr>
        <p:spPr>
          <a:xfrm>
            <a:off x="4662241" y="3146055"/>
            <a:ext cx="2801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Create active streets.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An “everyday” reason to walk and bike, visit the waterfront and Palafox St.</a:t>
            </a:r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4" name="Graphic 23" descr="City with solid fill">
            <a:extLst>
              <a:ext uri="{FF2B5EF4-FFF2-40B4-BE49-F238E27FC236}">
                <a16:creationId xmlns:a16="http://schemas.microsoft.com/office/drawing/2014/main" id="{2440A374-541D-3CDB-8212-C1FBA6476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3432" y="1944130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858B258-1DFC-10FD-DFDD-2C6F455BFC9A}"/>
              </a:ext>
            </a:extLst>
          </p:cNvPr>
          <p:cNvSpPr txBox="1"/>
          <p:nvPr/>
        </p:nvSpPr>
        <p:spPr>
          <a:xfrm>
            <a:off x="4662241" y="2031262"/>
            <a:ext cx="3824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High density residential/mixed use. 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</a:t>
            </a: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“live, work, play” downtown district. Job growth.</a:t>
            </a:r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9" name="Graphic 28" descr="Taxi with solid fill">
            <a:extLst>
              <a:ext uri="{FF2B5EF4-FFF2-40B4-BE49-F238E27FC236}">
                <a16:creationId xmlns:a16="http://schemas.microsoft.com/office/drawing/2014/main" id="{C7019E2F-2B3E-5C2A-E835-73B7A25968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57600" y="5595248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27C4606-761D-A898-F8AC-80FBC7546F06}"/>
              </a:ext>
            </a:extLst>
          </p:cNvPr>
          <p:cNvSpPr txBox="1"/>
          <p:nvPr/>
        </p:nvSpPr>
        <p:spPr>
          <a:xfrm>
            <a:off x="4758493" y="5813163"/>
            <a:ext cx="280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Creative/strategic parking management. </a:t>
            </a:r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44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/>
      <p:bldP spid="17" grpId="0"/>
      <p:bldP spid="22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EDFFC-D499-401D-E537-B130C986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557B21-0808-E217-1372-09FBFA5EC76B}"/>
              </a:ext>
            </a:extLst>
          </p:cNvPr>
          <p:cNvSpPr/>
          <p:nvPr/>
        </p:nvSpPr>
        <p:spPr>
          <a:xfrm rot="10800000">
            <a:off x="0" y="0"/>
            <a:ext cx="3671015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B0F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C8567-2F85-6DA5-AAAA-9F3E1C907C63}"/>
              </a:ext>
            </a:extLst>
          </p:cNvPr>
          <p:cNvCxnSpPr>
            <a:cxnSpLocks/>
          </p:cNvCxnSpPr>
          <p:nvPr/>
        </p:nvCxnSpPr>
        <p:spPr>
          <a:xfrm>
            <a:off x="446545" y="1863368"/>
            <a:ext cx="13889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ABB76F-29B8-9610-D796-D29248D56712}"/>
              </a:ext>
            </a:extLst>
          </p:cNvPr>
          <p:cNvSpPr txBox="1"/>
          <p:nvPr/>
        </p:nvSpPr>
        <p:spPr>
          <a:xfrm>
            <a:off x="331588" y="2109312"/>
            <a:ext cx="230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Submittal components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DBDFE-EEF4-A2D4-F26F-E98C4F4937BC}"/>
              </a:ext>
            </a:extLst>
          </p:cNvPr>
          <p:cNvSpPr txBox="1"/>
          <p:nvPr/>
        </p:nvSpPr>
        <p:spPr>
          <a:xfrm>
            <a:off x="3715513" y="1456106"/>
            <a:ext cx="4606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Identify Lead &amp;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Degree of Interest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Project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Preliminary Development Budget &amp; Financing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Any Additional Feedback</a:t>
            </a:r>
          </a:p>
        </p:txBody>
      </p:sp>
    </p:spTree>
    <p:extLst>
      <p:ext uri="{BB962C8B-B14F-4D97-AF65-F5344CB8AC3E}">
        <p14:creationId xmlns:p14="http://schemas.microsoft.com/office/powerpoint/2010/main" val="30377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Komplet Yellow Tosca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FFAA00"/>
      </a:accent1>
      <a:accent2>
        <a:srgbClr val="249F9F"/>
      </a:accent2>
      <a:accent3>
        <a:srgbClr val="BF7F00"/>
      </a:accent3>
      <a:accent4>
        <a:srgbClr val="1A7777"/>
      </a:accent4>
      <a:accent5>
        <a:srgbClr val="FFCC65"/>
      </a:accent5>
      <a:accent6>
        <a:srgbClr val="64DCDC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omplet Yellow Tosca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FFAA00"/>
      </a:accent1>
      <a:accent2>
        <a:srgbClr val="249F9F"/>
      </a:accent2>
      <a:accent3>
        <a:srgbClr val="BF7F00"/>
      </a:accent3>
      <a:accent4>
        <a:srgbClr val="1A7777"/>
      </a:accent4>
      <a:accent5>
        <a:srgbClr val="FFCC65"/>
      </a:accent5>
      <a:accent6>
        <a:srgbClr val="64DCDC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30527</TotalTime>
  <Words>719</Words>
  <Application>Microsoft Office PowerPoint</Application>
  <PresentationFormat>On-screen Show (4:3)</PresentationFormat>
  <Paragraphs>143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Bebas</vt:lpstr>
      <vt:lpstr>Bebas Neue</vt:lpstr>
      <vt:lpstr>Calibri</vt:lpstr>
      <vt:lpstr>Futura</vt:lpstr>
      <vt:lpstr>FUTURA BOOK BT</vt:lpstr>
      <vt:lpstr>Futura Std Book</vt:lpstr>
      <vt:lpstr>Raleway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sdasds</dc:title>
  <dc:creator>Muse</dc:creator>
  <cp:lastModifiedBy>Victoria D'Angelo</cp:lastModifiedBy>
  <cp:revision>761</cp:revision>
  <cp:lastPrinted>2023-10-23T13:34:11Z</cp:lastPrinted>
  <dcterms:created xsi:type="dcterms:W3CDTF">2014-10-27T07:02:10Z</dcterms:created>
  <dcterms:modified xsi:type="dcterms:W3CDTF">2024-02-29T18:12:12Z</dcterms:modified>
</cp:coreProperties>
</file>