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5544800" cy="10058400"/>
  <p:notesSz cx="9296400" cy="14782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ight, David M" initials="HDM" lastIdx="0" clrIdx="0">
    <p:extLst>
      <p:ext uri="{19B8F6BF-5375-455C-9EA6-DF929625EA0E}">
        <p15:presenceInfo xmlns:p15="http://schemas.microsoft.com/office/powerpoint/2012/main" userId="S-1-5-21-1831736574-1690769945-617630493-5325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06" autoAdjust="0"/>
    <p:restoredTop sz="94660"/>
  </p:normalViewPr>
  <p:slideViewPr>
    <p:cSldViewPr snapToGrid="0">
      <p:cViewPr>
        <p:scale>
          <a:sx n="100" d="100"/>
          <a:sy n="100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7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3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0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14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0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6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2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0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9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B9BF1-D837-49C0-B87F-3EE7A8D937D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2AC1-DE83-4F8C-A9D8-C462FA846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8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120B229-32C1-49C9-8CBE-242343433647}"/>
              </a:ext>
            </a:extLst>
          </p:cNvPr>
          <p:cNvGrpSpPr/>
          <p:nvPr/>
        </p:nvGrpSpPr>
        <p:grpSpPr>
          <a:xfrm>
            <a:off x="-463550" y="577850"/>
            <a:ext cx="16624300" cy="8902700"/>
            <a:chOff x="-333555" y="-1247775"/>
            <a:chExt cx="12951844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A9D015-FB4A-4F74-AE27-B8173464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16392" y="-1231942"/>
              <a:ext cx="12849621" cy="6802140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E568AD5-17F2-460B-954F-7DD0029905C0}"/>
                </a:ext>
              </a:extLst>
            </p:cNvPr>
            <p:cNvSpPr/>
            <p:nvPr/>
          </p:nvSpPr>
          <p:spPr>
            <a:xfrm>
              <a:off x="-19050" y="-1247775"/>
              <a:ext cx="12637339" cy="2752841"/>
            </a:xfrm>
            <a:custGeom>
              <a:avLst/>
              <a:gdLst>
                <a:gd name="connsiteX0" fmla="*/ 533400 w 12306300"/>
                <a:gd name="connsiteY0" fmla="*/ 0 h 2876550"/>
                <a:gd name="connsiteX1" fmla="*/ 0 w 12306300"/>
                <a:gd name="connsiteY1" fmla="*/ 2743200 h 2876550"/>
                <a:gd name="connsiteX2" fmla="*/ 12306300 w 12306300"/>
                <a:gd name="connsiteY2" fmla="*/ 2876550 h 2876550"/>
                <a:gd name="connsiteX3" fmla="*/ 12249150 w 12306300"/>
                <a:gd name="connsiteY3" fmla="*/ 2428875 h 2876550"/>
                <a:gd name="connsiteX4" fmla="*/ 533400 w 12306300"/>
                <a:gd name="connsiteY4" fmla="*/ 0 h 2876550"/>
                <a:gd name="connsiteX0" fmla="*/ 533400 w 12616850"/>
                <a:gd name="connsiteY0" fmla="*/ 0 h 2902430"/>
                <a:gd name="connsiteX1" fmla="*/ 0 w 12616850"/>
                <a:gd name="connsiteY1" fmla="*/ 2743200 h 2902430"/>
                <a:gd name="connsiteX2" fmla="*/ 12616850 w 12616850"/>
                <a:gd name="connsiteY2" fmla="*/ 2902430 h 2902430"/>
                <a:gd name="connsiteX3" fmla="*/ 12249150 w 12616850"/>
                <a:gd name="connsiteY3" fmla="*/ 2428875 h 2902430"/>
                <a:gd name="connsiteX4" fmla="*/ 533400 w 12616850"/>
                <a:gd name="connsiteY4" fmla="*/ 0 h 2902430"/>
                <a:gd name="connsiteX0" fmla="*/ 533400 w 12637339"/>
                <a:gd name="connsiteY0" fmla="*/ 0 h 2902430"/>
                <a:gd name="connsiteX1" fmla="*/ 0 w 12637339"/>
                <a:gd name="connsiteY1" fmla="*/ 2743200 h 2902430"/>
                <a:gd name="connsiteX2" fmla="*/ 12616850 w 12637339"/>
                <a:gd name="connsiteY2" fmla="*/ 2902430 h 2902430"/>
                <a:gd name="connsiteX3" fmla="*/ 12637339 w 12637339"/>
                <a:gd name="connsiteY3" fmla="*/ 2454754 h 2902430"/>
                <a:gd name="connsiteX4" fmla="*/ 533400 w 12637339"/>
                <a:gd name="connsiteY4" fmla="*/ 0 h 2902430"/>
                <a:gd name="connsiteX0" fmla="*/ 533400 w 12637339"/>
                <a:gd name="connsiteY0" fmla="*/ 0 h 2850672"/>
                <a:gd name="connsiteX1" fmla="*/ 0 w 12637339"/>
                <a:gd name="connsiteY1" fmla="*/ 2743200 h 2850672"/>
                <a:gd name="connsiteX2" fmla="*/ 12616850 w 12637339"/>
                <a:gd name="connsiteY2" fmla="*/ 2850672 h 2850672"/>
                <a:gd name="connsiteX3" fmla="*/ 12637339 w 12637339"/>
                <a:gd name="connsiteY3" fmla="*/ 2454754 h 2850672"/>
                <a:gd name="connsiteX4" fmla="*/ 533400 w 12637339"/>
                <a:gd name="connsiteY4" fmla="*/ 0 h 2850672"/>
                <a:gd name="connsiteX0" fmla="*/ 533400 w 12637339"/>
                <a:gd name="connsiteY0" fmla="*/ 0 h 2752840"/>
                <a:gd name="connsiteX1" fmla="*/ 0 w 12637339"/>
                <a:gd name="connsiteY1" fmla="*/ 2743200 h 2752840"/>
                <a:gd name="connsiteX2" fmla="*/ 12606955 w 12637339"/>
                <a:gd name="connsiteY2" fmla="*/ 2752840 h 2752840"/>
                <a:gd name="connsiteX3" fmla="*/ 12637339 w 12637339"/>
                <a:gd name="connsiteY3" fmla="*/ 2454754 h 2752840"/>
                <a:gd name="connsiteX4" fmla="*/ 533400 w 12637339"/>
                <a:gd name="connsiteY4" fmla="*/ 0 h 27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7339" h="2752840">
                  <a:moveTo>
                    <a:pt x="533400" y="0"/>
                  </a:moveTo>
                  <a:lnTo>
                    <a:pt x="0" y="2743200"/>
                  </a:lnTo>
                  <a:lnTo>
                    <a:pt x="12606955" y="2752840"/>
                  </a:lnTo>
                  <a:lnTo>
                    <a:pt x="12637339" y="2454754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182BA62-FA6A-4C6C-B9E0-BF9A4B9C4F64}"/>
                </a:ext>
              </a:extLst>
            </p:cNvPr>
            <p:cNvSpPr/>
            <p:nvPr/>
          </p:nvSpPr>
          <p:spPr>
            <a:xfrm>
              <a:off x="-333555" y="2931586"/>
              <a:ext cx="12630330" cy="2678639"/>
            </a:xfrm>
            <a:custGeom>
              <a:avLst/>
              <a:gdLst>
                <a:gd name="connsiteX0" fmla="*/ 0 w 12515850"/>
                <a:gd name="connsiteY0" fmla="*/ 0 h 3028950"/>
                <a:gd name="connsiteX1" fmla="*/ 0 w 12515850"/>
                <a:gd name="connsiteY1" fmla="*/ 0 h 3028950"/>
                <a:gd name="connsiteX2" fmla="*/ 276225 w 12515850"/>
                <a:gd name="connsiteY2" fmla="*/ 28575 h 3028950"/>
                <a:gd name="connsiteX3" fmla="*/ 12515850 w 12515850"/>
                <a:gd name="connsiteY3" fmla="*/ 381000 h 3028950"/>
                <a:gd name="connsiteX4" fmla="*/ 11944350 w 12515850"/>
                <a:gd name="connsiteY4" fmla="*/ 3028950 h 3028950"/>
                <a:gd name="connsiteX5" fmla="*/ 66675 w 12515850"/>
                <a:gd name="connsiteY5" fmla="*/ 561975 h 3028950"/>
                <a:gd name="connsiteX6" fmla="*/ 0 w 12515850"/>
                <a:gd name="connsiteY6" fmla="*/ 0 h 3028950"/>
                <a:gd name="connsiteX0" fmla="*/ 114480 w 12630330"/>
                <a:gd name="connsiteY0" fmla="*/ 0 h 3028950"/>
                <a:gd name="connsiteX1" fmla="*/ 114480 w 12630330"/>
                <a:gd name="connsiteY1" fmla="*/ 0 h 3028950"/>
                <a:gd name="connsiteX2" fmla="*/ 390705 w 12630330"/>
                <a:gd name="connsiteY2" fmla="*/ 28575 h 3028950"/>
                <a:gd name="connsiteX3" fmla="*/ 12630330 w 12630330"/>
                <a:gd name="connsiteY3" fmla="*/ 381000 h 3028950"/>
                <a:gd name="connsiteX4" fmla="*/ 12058830 w 12630330"/>
                <a:gd name="connsiteY4" fmla="*/ 3028950 h 3028950"/>
                <a:gd name="connsiteX5" fmla="*/ 0 w 12630330"/>
                <a:gd name="connsiteY5" fmla="*/ 561975 h 3028950"/>
                <a:gd name="connsiteX6" fmla="*/ 114480 w 12630330"/>
                <a:gd name="connsiteY6" fmla="*/ 0 h 3028950"/>
                <a:gd name="connsiteX0" fmla="*/ 45468 w 12630330"/>
                <a:gd name="connsiteY0" fmla="*/ 9348 h 3029672"/>
                <a:gd name="connsiteX1" fmla="*/ 114480 w 12630330"/>
                <a:gd name="connsiteY1" fmla="*/ 722 h 3029672"/>
                <a:gd name="connsiteX2" fmla="*/ 390705 w 12630330"/>
                <a:gd name="connsiteY2" fmla="*/ 29297 h 3029672"/>
                <a:gd name="connsiteX3" fmla="*/ 12630330 w 12630330"/>
                <a:gd name="connsiteY3" fmla="*/ 381722 h 3029672"/>
                <a:gd name="connsiteX4" fmla="*/ 12058830 w 12630330"/>
                <a:gd name="connsiteY4" fmla="*/ 3029672 h 3029672"/>
                <a:gd name="connsiteX5" fmla="*/ 0 w 12630330"/>
                <a:gd name="connsiteY5" fmla="*/ 562697 h 3029672"/>
                <a:gd name="connsiteX6" fmla="*/ 45468 w 12630330"/>
                <a:gd name="connsiteY6" fmla="*/ 9348 h 3029672"/>
                <a:gd name="connsiteX0" fmla="*/ 876172 w 13461034"/>
                <a:gd name="connsiteY0" fmla="*/ 34705 h 3055029"/>
                <a:gd name="connsiteX1" fmla="*/ 945184 w 13461034"/>
                <a:gd name="connsiteY1" fmla="*/ 26079 h 3055029"/>
                <a:gd name="connsiteX2" fmla="*/ 13461034 w 13461034"/>
                <a:gd name="connsiteY2" fmla="*/ 407079 h 3055029"/>
                <a:gd name="connsiteX3" fmla="*/ 12889534 w 13461034"/>
                <a:gd name="connsiteY3" fmla="*/ 3055029 h 3055029"/>
                <a:gd name="connsiteX4" fmla="*/ 830704 w 13461034"/>
                <a:gd name="connsiteY4" fmla="*/ 588054 h 3055029"/>
                <a:gd name="connsiteX5" fmla="*/ 876172 w 13461034"/>
                <a:gd name="connsiteY5" fmla="*/ 34705 h 3055029"/>
                <a:gd name="connsiteX0" fmla="*/ 0 w 12630330"/>
                <a:gd name="connsiteY0" fmla="*/ 561975 h 3028950"/>
                <a:gd name="connsiteX1" fmla="*/ 114480 w 12630330"/>
                <a:gd name="connsiteY1" fmla="*/ 0 h 3028950"/>
                <a:gd name="connsiteX2" fmla="*/ 12630330 w 12630330"/>
                <a:gd name="connsiteY2" fmla="*/ 381000 h 3028950"/>
                <a:gd name="connsiteX3" fmla="*/ 12058830 w 12630330"/>
                <a:gd name="connsiteY3" fmla="*/ 3028950 h 3028950"/>
                <a:gd name="connsiteX4" fmla="*/ 0 w 12630330"/>
                <a:gd name="connsiteY4" fmla="*/ 561975 h 3028950"/>
                <a:gd name="connsiteX0" fmla="*/ 0 w 12630330"/>
                <a:gd name="connsiteY0" fmla="*/ 561975 h 3028950"/>
                <a:gd name="connsiteX1" fmla="*/ 114480 w 12630330"/>
                <a:gd name="connsiteY1" fmla="*/ 0 h 3028950"/>
                <a:gd name="connsiteX2" fmla="*/ 12630330 w 12630330"/>
                <a:gd name="connsiteY2" fmla="*/ 381000 h 3028950"/>
                <a:gd name="connsiteX3" fmla="*/ 12058830 w 12630330"/>
                <a:gd name="connsiteY3" fmla="*/ 3028950 h 3028950"/>
                <a:gd name="connsiteX4" fmla="*/ 0 w 12630330"/>
                <a:gd name="connsiteY4" fmla="*/ 561975 h 3028950"/>
                <a:gd name="connsiteX0" fmla="*/ 0 w 12630330"/>
                <a:gd name="connsiteY0" fmla="*/ 423952 h 2890927"/>
                <a:gd name="connsiteX1" fmla="*/ 88601 w 12630330"/>
                <a:gd name="connsiteY1" fmla="*/ 0 h 2890927"/>
                <a:gd name="connsiteX2" fmla="*/ 12630330 w 12630330"/>
                <a:gd name="connsiteY2" fmla="*/ 242977 h 2890927"/>
                <a:gd name="connsiteX3" fmla="*/ 12058830 w 12630330"/>
                <a:gd name="connsiteY3" fmla="*/ 2890927 h 2890927"/>
                <a:gd name="connsiteX4" fmla="*/ 0 w 12630330"/>
                <a:gd name="connsiteY4" fmla="*/ 423952 h 2890927"/>
                <a:gd name="connsiteX0" fmla="*/ 0 w 12630330"/>
                <a:gd name="connsiteY0" fmla="*/ 329062 h 2796037"/>
                <a:gd name="connsiteX1" fmla="*/ 62722 w 12630330"/>
                <a:gd name="connsiteY1" fmla="*/ 0 h 2796037"/>
                <a:gd name="connsiteX2" fmla="*/ 12630330 w 12630330"/>
                <a:gd name="connsiteY2" fmla="*/ 148087 h 2796037"/>
                <a:gd name="connsiteX3" fmla="*/ 12058830 w 12630330"/>
                <a:gd name="connsiteY3" fmla="*/ 2796037 h 2796037"/>
                <a:gd name="connsiteX4" fmla="*/ 0 w 12630330"/>
                <a:gd name="connsiteY4" fmla="*/ 329062 h 2796037"/>
                <a:gd name="connsiteX0" fmla="*/ 0 w 12630330"/>
                <a:gd name="connsiteY0" fmla="*/ 211664 h 2678639"/>
                <a:gd name="connsiteX1" fmla="*/ 72617 w 12630330"/>
                <a:gd name="connsiteY1" fmla="*/ 0 h 2678639"/>
                <a:gd name="connsiteX2" fmla="*/ 12630330 w 12630330"/>
                <a:gd name="connsiteY2" fmla="*/ 30689 h 2678639"/>
                <a:gd name="connsiteX3" fmla="*/ 12058830 w 12630330"/>
                <a:gd name="connsiteY3" fmla="*/ 2678639 h 2678639"/>
                <a:gd name="connsiteX4" fmla="*/ 0 w 12630330"/>
                <a:gd name="connsiteY4" fmla="*/ 211664 h 2678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0330" h="2678639">
                  <a:moveTo>
                    <a:pt x="0" y="211664"/>
                  </a:moveTo>
                  <a:lnTo>
                    <a:pt x="72617" y="0"/>
                  </a:lnTo>
                  <a:lnTo>
                    <a:pt x="12630330" y="30689"/>
                  </a:lnTo>
                  <a:lnTo>
                    <a:pt x="12058830" y="2678639"/>
                  </a:lnTo>
                  <a:lnTo>
                    <a:pt x="0" y="2116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22AA25-8474-4095-90BD-E8C3C5C44B3A}"/>
              </a:ext>
            </a:extLst>
          </p:cNvPr>
          <p:cNvSpPr txBox="1"/>
          <p:nvPr/>
        </p:nvSpPr>
        <p:spPr>
          <a:xfrm>
            <a:off x="406073" y="2874155"/>
            <a:ext cx="2724150" cy="11695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A Street to Donelson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At Blue Star Highway Memorial sign trim existing boxwoods and add colorful ground cover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4 Sabal Palms, 1 Yucca, and all azaleas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2 Crape Myrtles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A7C5E1-E9E2-43D4-B35A-8804C324F631}"/>
              </a:ext>
            </a:extLst>
          </p:cNvPr>
          <p:cNvSpPr txBox="1"/>
          <p:nvPr/>
        </p:nvSpPr>
        <p:spPr>
          <a:xfrm>
            <a:off x="403832" y="6140410"/>
            <a:ext cx="2724150" cy="86177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Donelson to Coyle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3 damaged trees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shrubs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border of liriope at base of fence around locomotive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995F2-E408-4652-8F80-A17CB88B833B}"/>
              </a:ext>
            </a:extLst>
          </p:cNvPr>
          <p:cNvSpPr txBox="1"/>
          <p:nvPr/>
        </p:nvSpPr>
        <p:spPr>
          <a:xfrm>
            <a:off x="3318941" y="3482014"/>
            <a:ext cx="1976959" cy="56169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Coyle to </a:t>
            </a:r>
            <a:r>
              <a:rPr lang="en-US" sz="1050" u="sng" dirty="0" err="1"/>
              <a:t>DeVilliers</a:t>
            </a:r>
            <a:endParaRPr lang="en-US" sz="1050" u="sng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3 sabal palms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all shrubs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40406D-7825-4D34-AA01-6F7A5BDB4DDF}"/>
              </a:ext>
            </a:extLst>
          </p:cNvPr>
          <p:cNvSpPr txBox="1"/>
          <p:nvPr/>
        </p:nvSpPr>
        <p:spPr>
          <a:xfrm>
            <a:off x="3724899" y="6140410"/>
            <a:ext cx="2142059" cy="56169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 err="1"/>
              <a:t>DeVilliers</a:t>
            </a:r>
            <a:r>
              <a:rPr lang="en-US" sz="1050" u="sng" dirty="0"/>
              <a:t> to Reus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</a:t>
            </a:r>
            <a:r>
              <a:rPr lang="en-US" sz="1000" dirty="0" err="1"/>
              <a:t>Pindo</a:t>
            </a:r>
            <a:r>
              <a:rPr lang="en-US" sz="1000" dirty="0"/>
              <a:t> Palm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2 Crape Myrtles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D1648-DECA-4A24-AB9B-E04C0E55E9FC}"/>
              </a:ext>
            </a:extLst>
          </p:cNvPr>
          <p:cNvSpPr txBox="1"/>
          <p:nvPr/>
        </p:nvSpPr>
        <p:spPr>
          <a:xfrm>
            <a:off x="5481523" y="3174237"/>
            <a:ext cx="2386817" cy="86946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Reus to Spring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1 Crape Myrtle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3 Camellias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Limb up Camelia to remain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damaged tree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BB4DE-3E8C-46B6-94BB-D68461771510}"/>
              </a:ext>
            </a:extLst>
          </p:cNvPr>
          <p:cNvSpPr txBox="1"/>
          <p:nvPr/>
        </p:nvSpPr>
        <p:spPr>
          <a:xfrm>
            <a:off x="7878816" y="6982436"/>
            <a:ext cx="7373610" cy="304698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r>
              <a:rPr lang="en-US" sz="1100" u="sng" dirty="0"/>
              <a:t>Concept Design Narrative</a:t>
            </a:r>
          </a:p>
          <a:p>
            <a:r>
              <a:rPr lang="en-US" sz="1050" dirty="0"/>
              <a:t>Evaluation attributes indicated in the grant application are referenced by footnotes.* </a:t>
            </a:r>
            <a:endParaRPr lang="en-US" sz="1050" u="sng" dirty="0"/>
          </a:p>
          <a:p>
            <a:endParaRPr lang="en-US" sz="900" dirty="0"/>
          </a:p>
          <a:p>
            <a:r>
              <a:rPr lang="en-US" dirty="0"/>
              <a:t>The Garden Street (SR 30-Business US 98) median beautification concept extends from A Street at the West to </a:t>
            </a:r>
            <a:r>
              <a:rPr lang="en-US" dirty="0" err="1"/>
              <a:t>Alcaniz</a:t>
            </a:r>
            <a:r>
              <a:rPr lang="en-US" dirty="0"/>
              <a:t> Street at its eastern limit. The existing landscape includes mature oaks, crape myrtles, elms, magnolias, and pines that provide a great base of materials for a median landscape that can be augmented</a:t>
            </a:r>
            <a:r>
              <a:rPr lang="en-US" baseline="30000" dirty="0"/>
              <a:t>1,2</a:t>
            </a:r>
            <a:r>
              <a:rPr lang="en-US" dirty="0"/>
              <a:t> with the strategic placement of additional trees, shrubs, and groundcovers.</a:t>
            </a:r>
            <a:r>
              <a:rPr lang="en-US" baseline="30000" dirty="0"/>
              <a:t>7</a:t>
            </a:r>
            <a:r>
              <a:rPr lang="en-US" dirty="0"/>
              <a:t>  Existing trees that are dead, dying, damaged, or are in locations no longer appropriate, shall be removed.</a:t>
            </a:r>
            <a:r>
              <a:rPr lang="en-US" baseline="30000" dirty="0"/>
              <a:t>7</a:t>
            </a:r>
            <a:r>
              <a:rPr lang="en-US" dirty="0"/>
              <a:t> All trees to remain shall be cleaned of vines, pruned and shaped under the direction of a certified arborist</a:t>
            </a:r>
            <a:r>
              <a:rPr lang="en-US" baseline="30000" dirty="0"/>
              <a:t>7,10</a:t>
            </a:r>
            <a:r>
              <a:rPr lang="en-US" dirty="0"/>
              <a:t>.  New trees, shrubs, and groundcover materials shall be selected for low maintenance</a:t>
            </a:r>
            <a:r>
              <a:rPr lang="en-US" baseline="30000" dirty="0"/>
              <a:t>2,3,8 </a:t>
            </a:r>
            <a:r>
              <a:rPr lang="en-US" dirty="0"/>
              <a:t> and to provide seasonal color and forms consistent for an urban median landscape</a:t>
            </a:r>
            <a:r>
              <a:rPr lang="en-US" baseline="30000" dirty="0"/>
              <a:t>1</a:t>
            </a:r>
            <a:r>
              <a:rPr lang="en-US" dirty="0"/>
              <a:t>.  For open visibility in line with the principles of CPTED, as well as with FDOT limit of clear sight criteria</a:t>
            </a:r>
            <a:r>
              <a:rPr lang="en-US" baseline="30000" dirty="0"/>
              <a:t>4</a:t>
            </a:r>
            <a:r>
              <a:rPr lang="en-US" dirty="0"/>
              <a:t>, the design intent is to maintain an open form with low growing groundcover and shrubs, and with tree canopies that are maintained for sight visibility</a:t>
            </a:r>
            <a:r>
              <a:rPr lang="en-US" baseline="30000" dirty="0"/>
              <a:t>7</a:t>
            </a:r>
            <a:r>
              <a:rPr lang="en-US" dirty="0"/>
              <a:t>. Existing irrigation will be evaluated and upgraded to provide full coverage to the landscape materials with specific intent to eliminate potential overspray onto paved areas.</a:t>
            </a:r>
            <a:r>
              <a:rPr lang="en-US" baseline="30000" dirty="0"/>
              <a:t>2,3,8</a:t>
            </a:r>
            <a:r>
              <a:rPr lang="en-US" dirty="0"/>
              <a:t> To limit litter along the median</a:t>
            </a:r>
            <a:r>
              <a:rPr lang="en-US" baseline="30000" dirty="0"/>
              <a:t>5</a:t>
            </a:r>
            <a:r>
              <a:rPr lang="en-US" dirty="0"/>
              <a:t>, a  new trash receptacle will be installed near the existing benches between Spring and Reus Streets. </a:t>
            </a:r>
            <a:r>
              <a:rPr lang="en-US" dirty="0" err="1"/>
              <a:t>Bedlines</a:t>
            </a:r>
            <a:r>
              <a:rPr lang="en-US" dirty="0"/>
              <a:t>, planting areas, grassed lawn areas, and mulched spaces shall be designed to provide aesthetic forms that complement the existing tree groups.</a:t>
            </a:r>
            <a:r>
              <a:rPr lang="en-US" baseline="30000" dirty="0"/>
              <a:t>1,7</a:t>
            </a:r>
            <a:r>
              <a:rPr lang="en-US" dirty="0"/>
              <a:t>  Within the project limits, there are no outdoor advertising sign impacts.</a:t>
            </a:r>
            <a:r>
              <a:rPr lang="en-US" baseline="30000" dirty="0"/>
              <a:t>4</a:t>
            </a:r>
            <a:r>
              <a:rPr lang="en-US" dirty="0"/>
              <a:t>  Existing utilities within the medians will need to be located to assure conflicts do not occur with the new landscape and irrigation improvements.</a:t>
            </a:r>
            <a:r>
              <a:rPr lang="en-US" baseline="30000" dirty="0"/>
              <a:t>3</a:t>
            </a:r>
            <a:r>
              <a:rPr lang="en-US" dirty="0"/>
              <a:t> The concept has been developed to emphasize the aesthetic attributes of the urban street median, with cost effectiveness</a:t>
            </a:r>
            <a:r>
              <a:rPr lang="en-US" baseline="30000" dirty="0"/>
              <a:t>2</a:t>
            </a:r>
            <a:r>
              <a:rPr lang="en-US" dirty="0"/>
              <a:t> and low maintenance</a:t>
            </a:r>
            <a:r>
              <a:rPr lang="en-US" baseline="30000" dirty="0"/>
              <a:t>3, 8</a:t>
            </a:r>
            <a:r>
              <a:rPr lang="en-US" dirty="0"/>
              <a:t> criteria being considered in the plant palette selected</a:t>
            </a:r>
            <a:r>
              <a:rPr lang="en-US" baseline="30000" dirty="0"/>
              <a:t>9</a:t>
            </a:r>
            <a:r>
              <a:rPr lang="en-US" dirty="0"/>
              <a:t>.  The final design shall meet applicable FDOT and local street design criteria.</a:t>
            </a:r>
            <a:r>
              <a:rPr lang="en-US" baseline="30000" dirty="0"/>
              <a:t>4</a:t>
            </a:r>
            <a:r>
              <a:rPr lang="en-US" dirty="0"/>
              <a:t> The City of Pensacola is committed to the success of this project and is providing in-kind contributions through their CRA.</a:t>
            </a:r>
            <a:r>
              <a:rPr lang="en-US" baseline="30000" dirty="0"/>
              <a:t>6,10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D67DC7-C79A-46F1-AFBA-444FCC091B03}"/>
              </a:ext>
            </a:extLst>
          </p:cNvPr>
          <p:cNvSpPr txBox="1"/>
          <p:nvPr/>
        </p:nvSpPr>
        <p:spPr>
          <a:xfrm>
            <a:off x="404925" y="7087122"/>
            <a:ext cx="2723057" cy="240835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General Notes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Evaluate and adjust existing irrigation, as needed, to provide full coverage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all existing shrubs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all palm trees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Evaluate existing grass to remain; use selective herbicide; and, sod remaining areas, as needed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large beds and bands of pine straw mulch in dense canopy areas where shade precludes grass lawns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all vines and prune existing trees to remain under the direction of a certified arborist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suckers from Crape Myrtles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E26F1-AC72-4CE7-BE21-8CD389A0A54D}"/>
              </a:ext>
            </a:extLst>
          </p:cNvPr>
          <p:cNvSpPr txBox="1"/>
          <p:nvPr/>
        </p:nvSpPr>
        <p:spPr>
          <a:xfrm>
            <a:off x="3338663" y="7087122"/>
            <a:ext cx="2528296" cy="235449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u="sng"/>
            </a:lvl1pPr>
          </a:lstStyle>
          <a:p>
            <a:r>
              <a:rPr lang="en-US" dirty="0"/>
              <a:t>Landscape Palette </a:t>
            </a:r>
          </a:p>
          <a:p>
            <a:r>
              <a:rPr lang="en-US" u="none" dirty="0"/>
              <a:t>For ease of maintenance, plants selected are consistent with similar plants along the eastern end of Garden Street and other locations in Pensacola: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Centipede Sod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Asian Jasmine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Liriope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Dwarf Yaupon Holly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Drift Roses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Dwarf Azaleas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Crape Myrtles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Live Oaks</a:t>
            </a:r>
          </a:p>
          <a:p>
            <a:pPr marL="231775" indent="-114300">
              <a:buFont typeface="Wingdings" panose="05000000000000000000" pitchFamily="2" charset="2"/>
              <a:buChar char="§"/>
            </a:pPr>
            <a:r>
              <a:rPr lang="en-US" u="none" dirty="0"/>
              <a:t>Muhly Grass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B4F15E-5004-45D6-A040-6B005B28D318}"/>
              </a:ext>
            </a:extLst>
          </p:cNvPr>
          <p:cNvSpPr txBox="1"/>
          <p:nvPr/>
        </p:nvSpPr>
        <p:spPr>
          <a:xfrm>
            <a:off x="10248903" y="3328125"/>
            <a:ext cx="1748064" cy="7155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Palafox to Jefferson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Crape Myrtle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1 Pine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1 Live Oak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A7411C-A665-4DF5-87F7-66B00ADB7206}"/>
              </a:ext>
            </a:extLst>
          </p:cNvPr>
          <p:cNvSpPr txBox="1"/>
          <p:nvPr/>
        </p:nvSpPr>
        <p:spPr>
          <a:xfrm>
            <a:off x="13158086" y="6140410"/>
            <a:ext cx="1976959" cy="7155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Jefferson to Tarragona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3 Sabal Palms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1 Crape Myrtle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1 Live Oak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6DA5A5-DD37-4D61-A623-EAA09B8114C9}"/>
              </a:ext>
            </a:extLst>
          </p:cNvPr>
          <p:cNvSpPr txBox="1"/>
          <p:nvPr/>
        </p:nvSpPr>
        <p:spPr>
          <a:xfrm>
            <a:off x="12193070" y="2874155"/>
            <a:ext cx="2941114" cy="116955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Tarragona to </a:t>
            </a:r>
            <a:r>
              <a:rPr lang="en-US" sz="1050" u="sng" dirty="0" err="1"/>
              <a:t>Alcaniz</a:t>
            </a:r>
            <a:endParaRPr lang="en-US" sz="1050" u="sng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all shrubs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1 Crape Myrtle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1 Sabal Palm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1 Crape Myrtle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Limb up Crape Myrtles in circular planter and paint base terra cotta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8C4AEF-859A-4601-B0BA-4EBAA0A073C1}"/>
              </a:ext>
            </a:extLst>
          </p:cNvPr>
          <p:cNvSpPr txBox="1"/>
          <p:nvPr/>
        </p:nvSpPr>
        <p:spPr>
          <a:xfrm>
            <a:off x="10248902" y="6139613"/>
            <a:ext cx="1976959" cy="4078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 err="1"/>
              <a:t>Baylen</a:t>
            </a:r>
            <a:r>
              <a:rPr lang="en-US" sz="1050" u="sng" dirty="0"/>
              <a:t> to Palafox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Remove 3 Sabal Palms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1572BD-ABD4-44AD-B18A-C321FE0C5B3B}"/>
              </a:ext>
            </a:extLst>
          </p:cNvPr>
          <p:cNvSpPr txBox="1"/>
          <p:nvPr/>
        </p:nvSpPr>
        <p:spPr>
          <a:xfrm>
            <a:off x="8075841" y="3020349"/>
            <a:ext cx="1976960" cy="10233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u="sng" dirty="0"/>
              <a:t>Spring to </a:t>
            </a:r>
            <a:r>
              <a:rPr lang="en-US" sz="1050" u="sng" dirty="0" err="1"/>
              <a:t>Baylen</a:t>
            </a:r>
            <a:r>
              <a:rPr lang="en-US" sz="1050" u="sng" dirty="0"/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trash receptacle at plaza with benches similar to those used in previous Pensacola projects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00" dirty="0"/>
              <a:t>Add 1 Crape Myrtle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4D36DC-A076-4A65-82A5-67BCF56BCC42}"/>
              </a:ext>
            </a:extLst>
          </p:cNvPr>
          <p:cNvSpPr txBox="1"/>
          <p:nvPr/>
        </p:nvSpPr>
        <p:spPr>
          <a:xfrm rot="16863056">
            <a:off x="-247349" y="4777631"/>
            <a:ext cx="1150667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A Street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F9013B-120C-4A56-8B16-C502AE8DC40A}"/>
              </a:ext>
            </a:extLst>
          </p:cNvPr>
          <p:cNvSpPr txBox="1"/>
          <p:nvPr/>
        </p:nvSpPr>
        <p:spPr>
          <a:xfrm rot="16200000">
            <a:off x="3684669" y="4782075"/>
            <a:ext cx="1151714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FF00"/>
                </a:solidFill>
              </a:rPr>
              <a:t>DeVilliers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AC939D-0D85-4731-8830-27182D4EE7F3}"/>
              </a:ext>
            </a:extLst>
          </p:cNvPr>
          <p:cNvSpPr txBox="1"/>
          <p:nvPr/>
        </p:nvSpPr>
        <p:spPr>
          <a:xfrm rot="16200000">
            <a:off x="2486097" y="4812201"/>
            <a:ext cx="978180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Coyle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2EB50F-3600-41E1-862F-D28F9AF3C8A0}"/>
              </a:ext>
            </a:extLst>
          </p:cNvPr>
          <p:cNvSpPr txBox="1"/>
          <p:nvPr/>
        </p:nvSpPr>
        <p:spPr>
          <a:xfrm rot="16200000">
            <a:off x="1126446" y="4777794"/>
            <a:ext cx="1076505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Donelson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802845-1B7A-40EF-AE17-EA916599F018}"/>
              </a:ext>
            </a:extLst>
          </p:cNvPr>
          <p:cNvSpPr txBox="1"/>
          <p:nvPr/>
        </p:nvSpPr>
        <p:spPr>
          <a:xfrm rot="16200000">
            <a:off x="4995681" y="4834943"/>
            <a:ext cx="1150667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Reus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6B4D87-987E-4AD3-ABC1-448F07A2E6D4}"/>
              </a:ext>
            </a:extLst>
          </p:cNvPr>
          <p:cNvSpPr txBox="1"/>
          <p:nvPr/>
        </p:nvSpPr>
        <p:spPr>
          <a:xfrm rot="16200000">
            <a:off x="7148725" y="4861769"/>
            <a:ext cx="1150667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Spring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085C67-5177-43DB-89AA-7711DEEE93DD}"/>
              </a:ext>
            </a:extLst>
          </p:cNvPr>
          <p:cNvSpPr txBox="1"/>
          <p:nvPr/>
        </p:nvSpPr>
        <p:spPr>
          <a:xfrm rot="16200000">
            <a:off x="8421343" y="4870366"/>
            <a:ext cx="978180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FF00"/>
                </a:solidFill>
              </a:rPr>
              <a:t>Baylen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6243CB-A1E9-4A8C-9668-DC1CC917874F}"/>
              </a:ext>
            </a:extLst>
          </p:cNvPr>
          <p:cNvSpPr txBox="1"/>
          <p:nvPr/>
        </p:nvSpPr>
        <p:spPr>
          <a:xfrm rot="16200000">
            <a:off x="10660415" y="4872286"/>
            <a:ext cx="1247721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Jefferson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D00B25-3667-49C1-A067-BE7FDD3F41A1}"/>
              </a:ext>
            </a:extLst>
          </p:cNvPr>
          <p:cNvSpPr txBox="1"/>
          <p:nvPr/>
        </p:nvSpPr>
        <p:spPr>
          <a:xfrm rot="16200000">
            <a:off x="9806007" y="4841731"/>
            <a:ext cx="978180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Palafox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FCD0C2-EF39-4878-8C2B-2F95EB65E2DC}"/>
              </a:ext>
            </a:extLst>
          </p:cNvPr>
          <p:cNvSpPr txBox="1"/>
          <p:nvPr/>
        </p:nvSpPr>
        <p:spPr>
          <a:xfrm rot="16200000">
            <a:off x="12054287" y="4928823"/>
            <a:ext cx="1338429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Tarragona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FA283B-44EC-4E3F-AEB5-C350E2211927}"/>
              </a:ext>
            </a:extLst>
          </p:cNvPr>
          <p:cNvSpPr txBox="1"/>
          <p:nvPr/>
        </p:nvSpPr>
        <p:spPr>
          <a:xfrm rot="16200000">
            <a:off x="14609448" y="4946813"/>
            <a:ext cx="978180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FF00"/>
                </a:solidFill>
              </a:rPr>
              <a:t>Alcaniz</a:t>
            </a:r>
            <a:r>
              <a:rPr lang="en-US" sz="1400" dirty="0">
                <a:solidFill>
                  <a:srgbClr val="FFFF00"/>
                </a:solidFill>
              </a:rPr>
              <a:t>         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854199-AA51-444B-B52B-CA6D98C0CA0F}"/>
              </a:ext>
            </a:extLst>
          </p:cNvPr>
          <p:cNvSpPr txBox="1"/>
          <p:nvPr/>
        </p:nvSpPr>
        <p:spPr>
          <a:xfrm>
            <a:off x="292374" y="9470037"/>
            <a:ext cx="5016226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Garden Street Median Beautification, Pensacola, Florida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C14CD-052D-4AB3-99FA-BD2E0285358B}"/>
              </a:ext>
            </a:extLst>
          </p:cNvPr>
          <p:cNvSpPr txBox="1"/>
          <p:nvPr/>
        </p:nvSpPr>
        <p:spPr>
          <a:xfrm>
            <a:off x="292374" y="9700215"/>
            <a:ext cx="1558651" cy="276999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September 2018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02F2E7-B790-4B3B-9418-2139AD777975}"/>
              </a:ext>
            </a:extLst>
          </p:cNvPr>
          <p:cNvSpPr txBox="1"/>
          <p:nvPr/>
        </p:nvSpPr>
        <p:spPr>
          <a:xfrm>
            <a:off x="6784757" y="5997783"/>
            <a:ext cx="3220413" cy="58477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Project Limits: SR 30-Bus. US 98</a:t>
            </a:r>
          </a:p>
          <a:p>
            <a:pPr algn="ctr"/>
            <a:r>
              <a:rPr lang="en-US" sz="1600" u="sng" dirty="0"/>
              <a:t>A Street to </a:t>
            </a:r>
            <a:r>
              <a:rPr lang="en-US" sz="1600" u="sng" dirty="0" err="1"/>
              <a:t>Alcaniz</a:t>
            </a:r>
            <a:r>
              <a:rPr lang="en-US" sz="1600" u="sng" dirty="0"/>
              <a:t> Street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6EE8A-33CC-4648-B01B-3B877B17D87A}"/>
              </a:ext>
            </a:extLst>
          </p:cNvPr>
          <p:cNvGrpSpPr/>
          <p:nvPr/>
        </p:nvGrpSpPr>
        <p:grpSpPr>
          <a:xfrm>
            <a:off x="6151761" y="6139613"/>
            <a:ext cx="698120" cy="734081"/>
            <a:chOff x="6484164" y="7087122"/>
            <a:chExt cx="949058" cy="9656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B173296-EEA7-42DD-B368-8C6B3C704308}"/>
                </a:ext>
              </a:extLst>
            </p:cNvPr>
            <p:cNvGrpSpPr/>
            <p:nvPr/>
          </p:nvGrpSpPr>
          <p:grpSpPr>
            <a:xfrm rot="862575">
              <a:off x="6591300" y="7087122"/>
              <a:ext cx="734786" cy="685800"/>
              <a:chOff x="6591300" y="7087122"/>
              <a:chExt cx="734786" cy="68580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83DFA6DA-E1BC-42B5-8FA8-DDBDEE917C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1300" y="7087122"/>
                <a:ext cx="734786" cy="68580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D483D33-7811-472D-8616-6067BCDEB7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2332" y="7099152"/>
                <a:ext cx="640080" cy="640080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34701D-8FFB-4196-A851-C253E015A89B}"/>
                </a:ext>
              </a:extLst>
            </p:cNvPr>
            <p:cNvSpPr txBox="1"/>
            <p:nvPr/>
          </p:nvSpPr>
          <p:spPr>
            <a:xfrm>
              <a:off x="6484164" y="7708643"/>
              <a:ext cx="949058" cy="344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accent1"/>
                  </a:solidFill>
                </a:rPr>
                <a:t>NORTH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B2EDE59-92F9-42FA-A6C0-A09ECD3EEE2A}"/>
              </a:ext>
            </a:extLst>
          </p:cNvPr>
          <p:cNvGrpSpPr/>
          <p:nvPr/>
        </p:nvGrpSpPr>
        <p:grpSpPr>
          <a:xfrm>
            <a:off x="7683918" y="6628249"/>
            <a:ext cx="1635505" cy="290421"/>
            <a:chOff x="7431493" y="6671116"/>
            <a:chExt cx="1635505" cy="2904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62F3E8-B978-442D-9F34-50CDB1698F42}"/>
                </a:ext>
              </a:extLst>
            </p:cNvPr>
            <p:cNvGrpSpPr/>
            <p:nvPr/>
          </p:nvGrpSpPr>
          <p:grpSpPr>
            <a:xfrm>
              <a:off x="7488394" y="6671116"/>
              <a:ext cx="1224023" cy="67391"/>
              <a:chOff x="7327583" y="6746777"/>
              <a:chExt cx="1224023" cy="6739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630D9EF-A18F-4706-9042-3952FF3ECE1C}"/>
                  </a:ext>
                </a:extLst>
              </p:cNvPr>
              <p:cNvSpPr/>
              <p:nvPr/>
            </p:nvSpPr>
            <p:spPr>
              <a:xfrm>
                <a:off x="7937437" y="6746777"/>
                <a:ext cx="614169" cy="66397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89C69F8-D0F2-41DA-945D-8289A40EE0BA}"/>
                  </a:ext>
                </a:extLst>
              </p:cNvPr>
              <p:cNvSpPr/>
              <p:nvPr/>
            </p:nvSpPr>
            <p:spPr>
              <a:xfrm>
                <a:off x="7327583" y="6747771"/>
                <a:ext cx="609854" cy="66397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FA1714-C2A9-4F5D-8A04-B82FC265455D}"/>
                </a:ext>
              </a:extLst>
            </p:cNvPr>
            <p:cNvSpPr txBox="1"/>
            <p:nvPr/>
          </p:nvSpPr>
          <p:spPr>
            <a:xfrm>
              <a:off x="7431493" y="6699927"/>
              <a:ext cx="1086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3D38F4-DFFF-4D5C-930D-3641C10FD900}"/>
                </a:ext>
              </a:extLst>
            </p:cNvPr>
            <p:cNvSpPr txBox="1"/>
            <p:nvPr/>
          </p:nvSpPr>
          <p:spPr>
            <a:xfrm>
              <a:off x="7810821" y="6699927"/>
              <a:ext cx="581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200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54B9F3-E0A6-4C83-B459-98363AC5FBE7}"/>
                </a:ext>
              </a:extLst>
            </p:cNvPr>
            <p:cNvSpPr txBox="1"/>
            <p:nvPr/>
          </p:nvSpPr>
          <p:spPr>
            <a:xfrm>
              <a:off x="8368878" y="6699927"/>
              <a:ext cx="698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400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F0CA5EB-EAEE-4EF8-A647-B271D6AE1C28}"/>
              </a:ext>
            </a:extLst>
          </p:cNvPr>
          <p:cNvSpPr txBox="1"/>
          <p:nvPr/>
        </p:nvSpPr>
        <p:spPr>
          <a:xfrm>
            <a:off x="5741947" y="4699226"/>
            <a:ext cx="1883148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Garden Street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0C6C841-4CED-4068-8845-E7233448941E}"/>
              </a:ext>
            </a:extLst>
          </p:cNvPr>
          <p:cNvSpPr txBox="1"/>
          <p:nvPr/>
        </p:nvSpPr>
        <p:spPr>
          <a:xfrm>
            <a:off x="5759113" y="4976239"/>
            <a:ext cx="1883148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</a:rPr>
              <a:t>SR 30-Bus. US 98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37B14-A87B-47B9-BCB8-1A678C4AAE5D}"/>
              </a:ext>
            </a:extLst>
          </p:cNvPr>
          <p:cNvSpPr txBox="1"/>
          <p:nvPr/>
        </p:nvSpPr>
        <p:spPr>
          <a:xfrm>
            <a:off x="5733549" y="9648209"/>
            <a:ext cx="2290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Bruce W. Brodsky, RLA</a:t>
            </a:r>
          </a:p>
          <a:p>
            <a:pPr algn="ctr"/>
            <a:r>
              <a:rPr lang="en-US" sz="1000" dirty="0"/>
              <a:t>FL LA 1742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4F36A41-38F2-4DF0-B367-1500AC159570}"/>
              </a:ext>
            </a:extLst>
          </p:cNvPr>
          <p:cNvSpPr>
            <a:spLocks noChangeAspect="1"/>
          </p:cNvSpPr>
          <p:nvPr/>
        </p:nvSpPr>
        <p:spPr>
          <a:xfrm>
            <a:off x="6411574" y="8601192"/>
            <a:ext cx="908884" cy="90888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6ABC56F-361F-4992-A172-C461F7F5BBF1}"/>
              </a:ext>
            </a:extLst>
          </p:cNvPr>
          <p:cNvCxnSpPr/>
          <p:nvPr/>
        </p:nvCxnSpPr>
        <p:spPr>
          <a:xfrm>
            <a:off x="6139266" y="9678895"/>
            <a:ext cx="1526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630265CD-7857-48EA-8FFD-D58A2EECA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7" t="57656" r="75538" b="39245"/>
          <a:stretch/>
        </p:blipFill>
        <p:spPr>
          <a:xfrm>
            <a:off x="6102734" y="7290372"/>
            <a:ext cx="169068" cy="4571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8AEFBD7-B880-405A-A4EA-100CA0460DA2}"/>
              </a:ext>
            </a:extLst>
          </p:cNvPr>
          <p:cNvGrpSpPr/>
          <p:nvPr/>
        </p:nvGrpSpPr>
        <p:grpSpPr>
          <a:xfrm>
            <a:off x="5935808" y="7081177"/>
            <a:ext cx="1817758" cy="1486809"/>
            <a:chOff x="5935808" y="7081177"/>
            <a:chExt cx="1817758" cy="148680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A6B5D7F-2411-4DF5-8D18-3FDD53D64C89}"/>
                </a:ext>
              </a:extLst>
            </p:cNvPr>
            <p:cNvGrpSpPr/>
            <p:nvPr/>
          </p:nvGrpSpPr>
          <p:grpSpPr>
            <a:xfrm>
              <a:off x="5998942" y="7081177"/>
              <a:ext cx="1754624" cy="1486809"/>
              <a:chOff x="5998942" y="7081177"/>
              <a:chExt cx="1754624" cy="148680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8F2BAFF-4435-4C6E-8FE1-DB40725D2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4294" y="7081177"/>
                <a:ext cx="1749272" cy="1475417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8F14A48-5834-4D97-BFF5-F03BD042BCC1}"/>
                  </a:ext>
                </a:extLst>
              </p:cNvPr>
              <p:cNvSpPr txBox="1"/>
              <p:nvPr/>
            </p:nvSpPr>
            <p:spPr>
              <a:xfrm>
                <a:off x="5998942" y="8337154"/>
                <a:ext cx="105182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Location Map</a:t>
                </a:r>
              </a:p>
            </p:txBody>
          </p:sp>
        </p:grp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8D21325B-5100-4EF1-B045-BD5ACD9E1F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1765" y="7187105"/>
              <a:ext cx="109728" cy="109728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CB29FC-6F06-4B42-99DF-7BBD2CD03222}"/>
                </a:ext>
              </a:extLst>
            </p:cNvPr>
            <p:cNvSpPr txBox="1"/>
            <p:nvPr/>
          </p:nvSpPr>
          <p:spPr>
            <a:xfrm>
              <a:off x="5935808" y="7259160"/>
              <a:ext cx="56244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/>
                <a:t>Pensacola</a:t>
              </a:r>
              <a:endParaRPr lang="en-US" sz="800" dirty="0"/>
            </a:p>
          </p:txBody>
        </p:sp>
      </p:grpSp>
      <p:pic>
        <p:nvPicPr>
          <p:cNvPr id="63" name="Picture 62" descr="A fire truck parked next to a tree&#10;&#10;Description automatically generated">
            <a:extLst>
              <a:ext uri="{FF2B5EF4-FFF2-40B4-BE49-F238E27FC236}">
                <a16:creationId xmlns:a16="http://schemas.microsoft.com/office/drawing/2014/main" id="{5BEFEC22-55F0-4401-B964-1F2B0FE29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13" y="202096"/>
            <a:ext cx="3373755" cy="2530316"/>
          </a:xfrm>
          <a:prstGeom prst="rect">
            <a:avLst/>
          </a:prstGeom>
        </p:spPr>
      </p:pic>
      <p:pic>
        <p:nvPicPr>
          <p:cNvPr id="69" name="Picture 68" descr="A tree in a park&#10;&#10;Description automatically generated">
            <a:extLst>
              <a:ext uri="{FF2B5EF4-FFF2-40B4-BE49-F238E27FC236}">
                <a16:creationId xmlns:a16="http://schemas.microsoft.com/office/drawing/2014/main" id="{C33152CC-4355-4DCE-9DEC-AEB0413E4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26" y="215333"/>
            <a:ext cx="3373755" cy="2530316"/>
          </a:xfrm>
          <a:prstGeom prst="rect">
            <a:avLst/>
          </a:prstGeom>
        </p:spPr>
      </p:pic>
      <p:pic>
        <p:nvPicPr>
          <p:cNvPr id="71" name="Picture 70" descr="A picture containing grass, outdoor, building, street&#10;&#10;Description automatically generated">
            <a:extLst>
              <a:ext uri="{FF2B5EF4-FFF2-40B4-BE49-F238E27FC236}">
                <a16:creationId xmlns:a16="http://schemas.microsoft.com/office/drawing/2014/main" id="{F3CE2382-282F-4E14-BD9A-1F2F34938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43" y="224422"/>
            <a:ext cx="3375576" cy="2531682"/>
          </a:xfrm>
          <a:prstGeom prst="rect">
            <a:avLst/>
          </a:prstGeom>
        </p:spPr>
      </p:pic>
      <p:pic>
        <p:nvPicPr>
          <p:cNvPr id="73" name="Picture 72" descr="A tree in a grassy field&#10;&#10;Description automatically generated">
            <a:extLst>
              <a:ext uri="{FF2B5EF4-FFF2-40B4-BE49-F238E27FC236}">
                <a16:creationId xmlns:a16="http://schemas.microsoft.com/office/drawing/2014/main" id="{79F30121-FA52-41B1-865B-90D8CCA56F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8" y="226350"/>
            <a:ext cx="3373755" cy="25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41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1841</TotalTime>
  <Words>754</Words>
  <Application>Microsoft Office PowerPoint</Application>
  <PresentationFormat>Custom</PresentationFormat>
  <Paragraphs>86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Haight, David M</dc:creator>
  <cp:lastModifiedBy>Garcia, Alyssa</cp:lastModifiedBy>
  <cp:revision>54</cp:revision>
  <cp:lastPrinted>2018-09-27T16:33:08Z</cp:lastPrinted>
  <dcterms:created xsi:type="dcterms:W3CDTF">2018-09-07T19:03:33Z</dcterms:created>
  <dcterms:modified xsi:type="dcterms:W3CDTF">2020-10-15T20:27:27Z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RiskLevel">
    <vt:lpwstr/>
  </property>
  <property fmtid="{D5CDD505-2E9C-101B-9397-08002B2CF9AE}" pid="3" name="DocRiskLevelWizardText">
    <vt:lpwstr>Atkins Baseline</vt:lpwstr>
  </property>
  <property fmtid="{D5CDD505-2E9C-101B-9397-08002B2CF9AE}" pid="4" name="DocRiskLevelWizardMarker">
    <vt:lpwstr/>
  </property>
</Properties>
</file>